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4"/>
  </p:notesMasterIdLst>
  <p:sldIdLst>
    <p:sldId id="256" r:id="rId2"/>
    <p:sldId id="262" r:id="rId3"/>
    <p:sldId id="266" r:id="rId4"/>
    <p:sldId id="263" r:id="rId5"/>
    <p:sldId id="297" r:id="rId6"/>
    <p:sldId id="311" r:id="rId7"/>
    <p:sldId id="300" r:id="rId8"/>
    <p:sldId id="289" r:id="rId9"/>
    <p:sldId id="258" r:id="rId10"/>
    <p:sldId id="291" r:id="rId11"/>
    <p:sldId id="290" r:id="rId12"/>
    <p:sldId id="299" r:id="rId13"/>
    <p:sldId id="301" r:id="rId14"/>
    <p:sldId id="298" r:id="rId15"/>
    <p:sldId id="304" r:id="rId16"/>
    <p:sldId id="306" r:id="rId17"/>
    <p:sldId id="307" r:id="rId18"/>
    <p:sldId id="259" r:id="rId19"/>
    <p:sldId id="302" r:id="rId20"/>
    <p:sldId id="303" r:id="rId21"/>
    <p:sldId id="308" r:id="rId22"/>
    <p:sldId id="305" r:id="rId23"/>
    <p:sldId id="310" r:id="rId24"/>
    <p:sldId id="261" r:id="rId25"/>
    <p:sldId id="309" r:id="rId26"/>
    <p:sldId id="312" r:id="rId27"/>
    <p:sldId id="314" r:id="rId28"/>
    <p:sldId id="313" r:id="rId29"/>
    <p:sldId id="315" r:id="rId30"/>
    <p:sldId id="316" r:id="rId31"/>
    <p:sldId id="317" r:id="rId32"/>
    <p:sldId id="260" r:id="rId33"/>
    <p:sldId id="322" r:id="rId34"/>
    <p:sldId id="323" r:id="rId35"/>
    <p:sldId id="324" r:id="rId36"/>
    <p:sldId id="268" r:id="rId37"/>
    <p:sldId id="267" r:id="rId38"/>
    <p:sldId id="325" r:id="rId39"/>
    <p:sldId id="326" r:id="rId40"/>
    <p:sldId id="279" r:id="rId41"/>
    <p:sldId id="271" r:id="rId42"/>
    <p:sldId id="327" r:id="rId43"/>
    <p:sldId id="328" r:id="rId44"/>
    <p:sldId id="329" r:id="rId45"/>
    <p:sldId id="330" r:id="rId46"/>
    <p:sldId id="331" r:id="rId47"/>
    <p:sldId id="332" r:id="rId48"/>
    <p:sldId id="333" r:id="rId49"/>
    <p:sldId id="334" r:id="rId50"/>
    <p:sldId id="335" r:id="rId51"/>
    <p:sldId id="278" r:id="rId52"/>
    <p:sldId id="288" r:id="rId53"/>
  </p:sldIdLst>
  <p:sldSz cx="9144000" cy="5143500" type="screen16x9"/>
  <p:notesSz cx="6858000" cy="9144000"/>
  <p:embeddedFontLst>
    <p:embeddedFont>
      <p:font typeface="Montserrat" pitchFamily="2" charset="0"/>
      <p:regular r:id="rId55"/>
      <p:bold r:id="rId56"/>
      <p:italic r:id="rId57"/>
      <p:boldItalic r:id="rId58"/>
    </p:embeddedFont>
    <p:embeddedFont>
      <p:font typeface="Montserrat ExtraBold" pitchFamily="2" charset="0"/>
      <p:bold r:id="rId59"/>
      <p:boldItalic r:id="rId60"/>
    </p:embeddedFont>
    <p:embeddedFont>
      <p:font typeface="Montserrat ExtraLight"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8FA2314F-E157-44C7-A5DC-6DD70C211E1F}">
          <p14:sldIdLst>
            <p14:sldId id="256"/>
          </p14:sldIdLst>
        </p14:section>
        <p14:section name="Conceptos" id="{A1EFA7E8-5B9A-469D-833A-DA785EBD7E84}">
          <p14:sldIdLst>
            <p14:sldId id="262"/>
            <p14:sldId id="266"/>
            <p14:sldId id="263"/>
            <p14:sldId id="297"/>
            <p14:sldId id="311"/>
            <p14:sldId id="300"/>
          </p14:sldIdLst>
        </p14:section>
        <p14:section name="Estructura" id="{715FB016-B83E-4986-AE16-6C07A1B9AC41}">
          <p14:sldIdLst>
            <p14:sldId id="289"/>
            <p14:sldId id="258"/>
            <p14:sldId id="291"/>
            <p14:sldId id="290"/>
            <p14:sldId id="299"/>
            <p14:sldId id="301"/>
            <p14:sldId id="298"/>
            <p14:sldId id="304"/>
            <p14:sldId id="306"/>
          </p14:sldIdLst>
        </p14:section>
        <p14:section name="Demostración" id="{84C3E25C-B262-47B1-B077-EA815BAFE749}">
          <p14:sldIdLst>
            <p14:sldId id="307"/>
          </p14:sldIdLst>
        </p14:section>
        <p14:section name="Docker" id="{6E10B5FC-0A79-4955-A62D-07382370C6BB}">
          <p14:sldIdLst>
            <p14:sldId id="259"/>
            <p14:sldId id="302"/>
            <p14:sldId id="303"/>
            <p14:sldId id="308"/>
            <p14:sldId id="305"/>
            <p14:sldId id="310"/>
          </p14:sldIdLst>
        </p14:section>
        <p14:section name="Kubernetes" id="{ACC37D60-CE77-4ECD-897A-6F4645D07058}">
          <p14:sldIdLst>
            <p14:sldId id="261"/>
            <p14:sldId id="309"/>
            <p14:sldId id="312"/>
            <p14:sldId id="314"/>
            <p14:sldId id="313"/>
            <p14:sldId id="315"/>
            <p14:sldId id="316"/>
            <p14:sldId id="317"/>
          </p14:sldIdLst>
        </p14:section>
        <p14:section name="Istio" id="{B15D4240-AEBA-4D00-A5D3-73A7D714E0A1}">
          <p14:sldIdLst>
            <p14:sldId id="260"/>
            <p14:sldId id="322"/>
            <p14:sldId id="323"/>
            <p14:sldId id="324"/>
            <p14:sldId id="268"/>
            <p14:sldId id="267"/>
            <p14:sldId id="325"/>
            <p14:sldId id="326"/>
            <p14:sldId id="279"/>
            <p14:sldId id="271"/>
            <p14:sldId id="327"/>
            <p14:sldId id="328"/>
            <p14:sldId id="329"/>
            <p14:sldId id="330"/>
            <p14:sldId id="331"/>
            <p14:sldId id="332"/>
            <p14:sldId id="333"/>
            <p14:sldId id="334"/>
            <p14:sldId id="335"/>
            <p14:sldId id="278"/>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37B9D-1D9F-48B7-973C-386973C2ADA5}" v="5346" dt="2022-12-03T01:16:41.749"/>
    <p1510:client id="{6379893F-9482-5C03-E5E7-A02BC21918EE}" v="5" dt="2022-12-03T02:31:49.992"/>
    <p1510:client id="{D52C549A-DA4B-1F3D-8B85-B133D118813C}" v="24" dt="2022-12-03T00:22:17.701"/>
  </p1510:revLst>
</p1510:revInfo>
</file>

<file path=ppt/tableStyles.xml><?xml version="1.0" encoding="utf-8"?>
<a:tblStyleLst xmlns:a="http://schemas.openxmlformats.org/drawingml/2006/main" def="{FBA25AC0-7EB8-4846-A7A7-2CBDC459CE6D}">
  <a:tblStyle styleId="{FBA25AC0-7EB8-4846-A7A7-2CBDC459CE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185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829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786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416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976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23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910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521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544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63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23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870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332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594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106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822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36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269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548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392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528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302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703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928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210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669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204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388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92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77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23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40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60" r:id="rId8"/>
    <p:sldLayoutId id="2147483661" r:id="rId9"/>
    <p:sldLayoutId id="2147483662" r:id="rId10"/>
    <p:sldLayoutId id="2147483663" r:id="rId11"/>
    <p:sldLayoutId id="2147483664" r:id="rId12"/>
    <p:sldLayoutId id="2147483665" r:id="rId13"/>
    <p:sldLayoutId id="2147483667" r:id="rId14"/>
    <p:sldLayoutId id="2147483668" r:id="rId15"/>
    <p:sldLayoutId id="2147483669" r:id="rId16"/>
    <p:sldLayoutId id="2147483673" r:id="rId17"/>
    <p:sldLayoutId id="2147483674" r:id="rId18"/>
    <p:sldLayoutId id="214748368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hyperlink" Target="https://youtu.be/0z8B3hOwRAk" TargetMode="Externa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63.jpeg"/></Relationships>
</file>

<file path=ppt/slides/_rels/slide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hyperlink" Target="http://carlos-restaurante.herokuapp.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68.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richstokes/cheekymonkey"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72.jpe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17w8nXz66dc"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4.xml"/><Relationship Id="rId1" Type="http://schemas.openxmlformats.org/officeDocument/2006/relationships/slideLayout" Target="../slideLayouts/slideLayout15.xml"/><Relationship Id="rId5" Type="http://schemas.openxmlformats.org/officeDocument/2006/relationships/image" Target="../media/image76.jpeg"/><Relationship Id="rId4" Type="http://schemas.openxmlformats.org/officeDocument/2006/relationships/image" Target="../media/image75.jpe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chrisIAM21/ProyectoFinal" TargetMode="External"/><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Proyecto</a:t>
            </a:r>
            <a:endParaRPr/>
          </a:p>
        </p:txBody>
      </p:sp>
      <p:sp>
        <p:nvSpPr>
          <p:cNvPr id="163" name="Google Shape;163;p38"/>
          <p:cNvSpPr txBox="1">
            <a:spLocks noGrp="1"/>
          </p:cNvSpPr>
          <p:nvPr>
            <p:ph type="subTitle" idx="1"/>
          </p:nvPr>
        </p:nvSpPr>
        <p:spPr>
          <a:xfrm>
            <a:off x="2044200" y="3704649"/>
            <a:ext cx="5055600" cy="885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Uziel Cornejo Olivares</a:t>
            </a:r>
          </a:p>
          <a:p>
            <a:pPr marL="0" lvl="0" indent="0" algn="ctr" rtl="0">
              <a:spcBef>
                <a:spcPts val="0"/>
              </a:spcBef>
              <a:spcAft>
                <a:spcPts val="0"/>
              </a:spcAft>
              <a:buNone/>
            </a:pPr>
            <a:r>
              <a:rPr lang="en"/>
              <a:t>Carlos Martín García Madrigal</a:t>
            </a:r>
          </a:p>
          <a:p>
            <a:pPr marL="0" lvl="0" indent="0" algn="ctr" rtl="0">
              <a:spcBef>
                <a:spcPts val="0"/>
              </a:spcBef>
              <a:spcAft>
                <a:spcPts val="0"/>
              </a:spcAft>
              <a:buNone/>
            </a:pPr>
            <a:r>
              <a:rPr lang="en"/>
              <a:t>Christopher Iván Andrade Mendoza</a:t>
            </a:r>
            <a:endParaRPr/>
          </a:p>
        </p:txBody>
      </p:sp>
      <p:sp>
        <p:nvSpPr>
          <p:cNvPr id="164" name="Google Shape;164;p38"/>
          <p:cNvSpPr txBox="1">
            <a:spLocks noGrp="1"/>
          </p:cNvSpPr>
          <p:nvPr>
            <p:ph type="ctrTitle"/>
          </p:nvPr>
        </p:nvSpPr>
        <p:spPr>
          <a:xfrm>
            <a:off x="2941650" y="2624375"/>
            <a:ext cx="3260700" cy="746898"/>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Computación Tolerante a Fallas</a:t>
            </a:r>
            <a:endParaRPr sz="2200" b="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50" name="Picture 2" descr="Most Popular Programming Languages in 2022 &amp; Beyond">
            <a:extLst>
              <a:ext uri="{FF2B5EF4-FFF2-40B4-BE49-F238E27FC236}">
                <a16:creationId xmlns:a16="http://schemas.microsoft.com/office/drawing/2014/main" id="{A4A4DDAD-E844-04E8-12B8-1BC631F35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441" y="307273"/>
            <a:ext cx="2999117" cy="1499559"/>
          </a:xfrm>
          <a:prstGeom prst="rect">
            <a:avLst/>
          </a:prstGeom>
          <a:noFill/>
          <a:extLst>
            <a:ext uri="{909E8E84-426E-40DD-AFC4-6F175D3DCCD1}">
              <a14:hiddenFill xmlns:a14="http://schemas.microsoft.com/office/drawing/2010/main">
                <a:solidFill>
                  <a:srgbClr val="FFFFFF"/>
                </a:solidFill>
              </a14:hiddenFill>
            </a:ext>
          </a:extLst>
        </p:spPr>
      </p:pic>
      <p:pic>
        <p:nvPicPr>
          <p:cNvPr id="59" name="Google Shape;2182;p69">
            <a:extLst>
              <a:ext uri="{FF2B5EF4-FFF2-40B4-BE49-F238E27FC236}">
                <a16:creationId xmlns:a16="http://schemas.microsoft.com/office/drawing/2014/main" id="{36864C99-78A8-FF38-3B2A-0BE2A67B5925}"/>
              </a:ext>
            </a:extLst>
          </p:cNvPr>
          <p:cNvPicPr preferRelativeResize="0"/>
          <p:nvPr/>
        </p:nvPicPr>
        <p:blipFill>
          <a:blip r:embed="rId4">
            <a:alphaModFix/>
          </a:blip>
          <a:stretch>
            <a:fillRect/>
          </a:stretch>
        </p:blipFill>
        <p:spPr>
          <a:xfrm>
            <a:off x="134605" y="309652"/>
            <a:ext cx="2539443" cy="747400"/>
          </a:xfrm>
          <a:prstGeom prst="rect">
            <a:avLst/>
          </a:prstGeom>
          <a:noFill/>
          <a:ln>
            <a:noFill/>
          </a:ln>
        </p:spPr>
      </p:pic>
      <p:pic>
        <p:nvPicPr>
          <p:cNvPr id="60" name="Google Shape;2182;p69">
            <a:extLst>
              <a:ext uri="{FF2B5EF4-FFF2-40B4-BE49-F238E27FC236}">
                <a16:creationId xmlns:a16="http://schemas.microsoft.com/office/drawing/2014/main" id="{EEF6575B-4C29-0C44-F281-2972E532E46F}"/>
              </a:ext>
            </a:extLst>
          </p:cNvPr>
          <p:cNvPicPr preferRelativeResize="0"/>
          <p:nvPr/>
        </p:nvPicPr>
        <p:blipFill>
          <a:blip r:embed="rId4">
            <a:alphaModFix/>
          </a:blip>
          <a:stretch>
            <a:fillRect/>
          </a:stretch>
        </p:blipFill>
        <p:spPr>
          <a:xfrm>
            <a:off x="6429898" y="4216772"/>
            <a:ext cx="2539443" cy="747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18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Estructura de la web App</a:t>
            </a:r>
            <a:endParaRPr/>
          </a:p>
        </p:txBody>
      </p:sp>
      <p:cxnSp>
        <p:nvCxnSpPr>
          <p:cNvPr id="275" name="Google Shape;275;p49"/>
          <p:cNvCxnSpPr/>
          <p:nvPr/>
        </p:nvCxnSpPr>
        <p:spPr>
          <a:xfrm>
            <a:off x="3190500" y="235427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69730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7" name="Conector recto de flecha 16">
            <a:extLst>
              <a:ext uri="{FF2B5EF4-FFF2-40B4-BE49-F238E27FC236}">
                <a16:creationId xmlns:a16="http://schemas.microsoft.com/office/drawing/2014/main" id="{4FABCBD9-7FF3-4D3A-3833-21787FCEFBBD}"/>
              </a:ext>
            </a:extLst>
          </p:cNvPr>
          <p:cNvCxnSpPr>
            <a:cxnSpLocks/>
          </p:cNvCxnSpPr>
          <p:nvPr/>
        </p:nvCxnSpPr>
        <p:spPr>
          <a:xfrm flipV="1">
            <a:off x="1887775" y="1085703"/>
            <a:ext cx="859780" cy="137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3E943293-FB66-4011-01D9-8A38B83F3C35}"/>
              </a:ext>
            </a:extLst>
          </p:cNvPr>
          <p:cNvCxnSpPr>
            <a:cxnSpLocks/>
          </p:cNvCxnSpPr>
          <p:nvPr/>
        </p:nvCxnSpPr>
        <p:spPr>
          <a:xfrm flipH="1" flipV="1">
            <a:off x="5855043" y="2227879"/>
            <a:ext cx="456153" cy="5641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BA2C5258-CABE-6DC4-5BA7-2779334D8F78}"/>
              </a:ext>
            </a:extLst>
          </p:cNvPr>
          <p:cNvCxnSpPr>
            <a:cxnSpLocks/>
          </p:cNvCxnSpPr>
          <p:nvPr/>
        </p:nvCxnSpPr>
        <p:spPr>
          <a:xfrm flipV="1">
            <a:off x="2285419" y="2230878"/>
            <a:ext cx="514091" cy="6882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5" name="Imagen 4" descr="Interfaz de usuario gráfica, Aplicación&#10;&#10;Descripción generada automáticamente">
            <a:extLst>
              <a:ext uri="{FF2B5EF4-FFF2-40B4-BE49-F238E27FC236}">
                <a16:creationId xmlns:a16="http://schemas.microsoft.com/office/drawing/2014/main" id="{E5E43C53-CA96-9C77-06C3-B3085E4CD1AA}"/>
              </a:ext>
            </a:extLst>
          </p:cNvPr>
          <p:cNvPicPr>
            <a:picLocks noChangeAspect="1"/>
          </p:cNvPicPr>
          <p:nvPr/>
        </p:nvPicPr>
        <p:blipFill rotWithShape="1">
          <a:blip r:embed="rId3"/>
          <a:srcRect l="7503" t="7478" r="7716" b="6579"/>
          <a:stretch/>
        </p:blipFill>
        <p:spPr>
          <a:xfrm>
            <a:off x="342900" y="2909388"/>
            <a:ext cx="1809985" cy="2038340"/>
          </a:xfrm>
          <a:prstGeom prst="rect">
            <a:avLst/>
          </a:prstGeom>
        </p:spPr>
      </p:pic>
      <p:pic>
        <p:nvPicPr>
          <p:cNvPr id="8" name="Imagen 7" descr="Interfaz de usuario gráfica&#10;&#10;Descripción generada automáticamente con confianza media">
            <a:extLst>
              <a:ext uri="{FF2B5EF4-FFF2-40B4-BE49-F238E27FC236}">
                <a16:creationId xmlns:a16="http://schemas.microsoft.com/office/drawing/2014/main" id="{CCB4313C-213B-194E-4228-D6C488E7FBD2}"/>
              </a:ext>
            </a:extLst>
          </p:cNvPr>
          <p:cNvPicPr>
            <a:picLocks noChangeAspect="1"/>
          </p:cNvPicPr>
          <p:nvPr/>
        </p:nvPicPr>
        <p:blipFill rotWithShape="1">
          <a:blip r:embed="rId4"/>
          <a:srcRect l="14478" t="4272" r="18415" b="2545"/>
          <a:stretch/>
        </p:blipFill>
        <p:spPr>
          <a:xfrm>
            <a:off x="342900" y="200019"/>
            <a:ext cx="1474276" cy="2371731"/>
          </a:xfrm>
          <a:prstGeom prst="rect">
            <a:avLst/>
          </a:prstGeom>
        </p:spPr>
      </p:pic>
      <p:pic>
        <p:nvPicPr>
          <p:cNvPr id="14" name="Imagen 13" descr="Interfaz de usuario gráfica, Sitio web&#10;&#10;Descripción generada automáticamente">
            <a:extLst>
              <a:ext uri="{FF2B5EF4-FFF2-40B4-BE49-F238E27FC236}">
                <a16:creationId xmlns:a16="http://schemas.microsoft.com/office/drawing/2014/main" id="{CB679998-760C-35D0-2C4C-B0338CC6CEFE}"/>
              </a:ext>
            </a:extLst>
          </p:cNvPr>
          <p:cNvPicPr>
            <a:picLocks noChangeAspect="1"/>
          </p:cNvPicPr>
          <p:nvPr/>
        </p:nvPicPr>
        <p:blipFill rotWithShape="1">
          <a:blip r:embed="rId5"/>
          <a:srcRect t="9579"/>
          <a:stretch/>
        </p:blipFill>
        <p:spPr>
          <a:xfrm>
            <a:off x="2776178" y="256996"/>
            <a:ext cx="3100204" cy="1868496"/>
          </a:xfrm>
          <a:prstGeom prst="rect">
            <a:avLst/>
          </a:prstGeom>
        </p:spPr>
      </p:pic>
      <p:pic>
        <p:nvPicPr>
          <p:cNvPr id="16" name="Imagen 15" descr="Interfaz de usuario gráfica, Texto, Aplicación, Correo electrónico&#10;&#10;Descripción generada automáticamente">
            <a:extLst>
              <a:ext uri="{FF2B5EF4-FFF2-40B4-BE49-F238E27FC236}">
                <a16:creationId xmlns:a16="http://schemas.microsoft.com/office/drawing/2014/main" id="{13BDBF4C-B1A8-3705-F10B-C495FBCA5294}"/>
              </a:ext>
            </a:extLst>
          </p:cNvPr>
          <p:cNvPicPr>
            <a:picLocks noChangeAspect="1"/>
          </p:cNvPicPr>
          <p:nvPr/>
        </p:nvPicPr>
        <p:blipFill>
          <a:blip r:embed="rId6"/>
          <a:stretch>
            <a:fillRect/>
          </a:stretch>
        </p:blipFill>
        <p:spPr>
          <a:xfrm>
            <a:off x="6508186" y="94864"/>
            <a:ext cx="2514599" cy="2143316"/>
          </a:xfrm>
          <a:prstGeom prst="rect">
            <a:avLst/>
          </a:prstGeom>
        </p:spPr>
      </p:pic>
      <p:pic>
        <p:nvPicPr>
          <p:cNvPr id="20" name="Imagen 19" descr="Interfaz de usuario gráfica, Aplicación&#10;&#10;Descripción generada automáticamente">
            <a:extLst>
              <a:ext uri="{FF2B5EF4-FFF2-40B4-BE49-F238E27FC236}">
                <a16:creationId xmlns:a16="http://schemas.microsoft.com/office/drawing/2014/main" id="{0ED554DC-FC8D-B0C7-8A37-2AFB159F1930}"/>
              </a:ext>
            </a:extLst>
          </p:cNvPr>
          <p:cNvPicPr>
            <a:picLocks noChangeAspect="1"/>
          </p:cNvPicPr>
          <p:nvPr/>
        </p:nvPicPr>
        <p:blipFill>
          <a:blip r:embed="rId7"/>
          <a:stretch>
            <a:fillRect/>
          </a:stretch>
        </p:blipFill>
        <p:spPr>
          <a:xfrm>
            <a:off x="6438108" y="2353880"/>
            <a:ext cx="2735580" cy="2078724"/>
          </a:xfrm>
          <a:prstGeom prst="rect">
            <a:avLst/>
          </a:prstGeom>
        </p:spPr>
      </p:pic>
      <p:cxnSp>
        <p:nvCxnSpPr>
          <p:cNvPr id="30" name="Conector recto de flecha 29">
            <a:extLst>
              <a:ext uri="{FF2B5EF4-FFF2-40B4-BE49-F238E27FC236}">
                <a16:creationId xmlns:a16="http://schemas.microsoft.com/office/drawing/2014/main" id="{3DE5538C-FA4B-1383-9DC4-30BC51145236}"/>
              </a:ext>
            </a:extLst>
          </p:cNvPr>
          <p:cNvCxnSpPr>
            <a:cxnSpLocks/>
          </p:cNvCxnSpPr>
          <p:nvPr/>
        </p:nvCxnSpPr>
        <p:spPr>
          <a:xfrm flipH="1">
            <a:off x="5911142" y="1089690"/>
            <a:ext cx="557944" cy="27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 name="Picture 2" descr="Graphical user interface&#10;&#10;Description automatically generated">
            <a:extLst>
              <a:ext uri="{FF2B5EF4-FFF2-40B4-BE49-F238E27FC236}">
                <a16:creationId xmlns:a16="http://schemas.microsoft.com/office/drawing/2014/main" id="{F4D67C43-874C-7A63-322E-9222FB939586}"/>
              </a:ext>
            </a:extLst>
          </p:cNvPr>
          <p:cNvPicPr>
            <a:picLocks noChangeAspect="1"/>
          </p:cNvPicPr>
          <p:nvPr/>
        </p:nvPicPr>
        <p:blipFill>
          <a:blip r:embed="rId8"/>
          <a:stretch>
            <a:fillRect/>
          </a:stretch>
        </p:blipFill>
        <p:spPr>
          <a:xfrm>
            <a:off x="3326573" y="2708316"/>
            <a:ext cx="2283032" cy="2272644"/>
          </a:xfrm>
          <a:prstGeom prst="rect">
            <a:avLst/>
          </a:prstGeom>
        </p:spPr>
      </p:pic>
      <p:cxnSp>
        <p:nvCxnSpPr>
          <p:cNvPr id="3" name="Conector recto de flecha 21">
            <a:extLst>
              <a:ext uri="{FF2B5EF4-FFF2-40B4-BE49-F238E27FC236}">
                <a16:creationId xmlns:a16="http://schemas.microsoft.com/office/drawing/2014/main" id="{1D18932F-EDF4-1FD6-DC80-3250DBE215F8}"/>
              </a:ext>
            </a:extLst>
          </p:cNvPr>
          <p:cNvCxnSpPr>
            <a:cxnSpLocks/>
          </p:cNvCxnSpPr>
          <p:nvPr/>
        </p:nvCxnSpPr>
        <p:spPr>
          <a:xfrm>
            <a:off x="4422976" y="2147258"/>
            <a:ext cx="9389" cy="5141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626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BA56-8D70-C5CA-C8A2-8F428C9612EB}"/>
              </a:ext>
            </a:extLst>
          </p:cNvPr>
          <p:cNvSpPr>
            <a:spLocks noGrp="1"/>
          </p:cNvSpPr>
          <p:nvPr>
            <p:ph type="title"/>
          </p:nvPr>
        </p:nvSpPr>
        <p:spPr>
          <a:xfrm>
            <a:off x="767792" y="177830"/>
            <a:ext cx="4629300" cy="941400"/>
          </a:xfrm>
        </p:spPr>
        <p:txBody>
          <a:bodyPr/>
          <a:lstStyle/>
          <a:p>
            <a:r>
              <a:rPr lang="en-US"/>
              <a:t>Home</a:t>
            </a:r>
          </a:p>
        </p:txBody>
      </p:sp>
      <p:pic>
        <p:nvPicPr>
          <p:cNvPr id="4" name="Picture 4">
            <a:extLst>
              <a:ext uri="{FF2B5EF4-FFF2-40B4-BE49-F238E27FC236}">
                <a16:creationId xmlns:a16="http://schemas.microsoft.com/office/drawing/2014/main" id="{AF7CC8F2-1CA3-9CF8-68F8-338F7FA14BC4}"/>
              </a:ext>
            </a:extLst>
          </p:cNvPr>
          <p:cNvPicPr>
            <a:picLocks noChangeAspect="1"/>
          </p:cNvPicPr>
          <p:nvPr/>
        </p:nvPicPr>
        <p:blipFill>
          <a:blip r:embed="rId2"/>
          <a:stretch>
            <a:fillRect/>
          </a:stretch>
        </p:blipFill>
        <p:spPr>
          <a:xfrm>
            <a:off x="966355" y="792637"/>
            <a:ext cx="6921829" cy="3016416"/>
          </a:xfrm>
          <a:prstGeom prst="rect">
            <a:avLst/>
          </a:prstGeom>
        </p:spPr>
      </p:pic>
      <p:sp>
        <p:nvSpPr>
          <p:cNvPr id="6" name="Google Shape;2153;p67">
            <a:extLst>
              <a:ext uri="{FF2B5EF4-FFF2-40B4-BE49-F238E27FC236}">
                <a16:creationId xmlns:a16="http://schemas.microsoft.com/office/drawing/2014/main" id="{CB289BE9-A9D9-8A59-DB31-E8CED455E76A}"/>
              </a:ext>
            </a:extLst>
          </p:cNvPr>
          <p:cNvSpPr txBox="1">
            <a:spLocks/>
          </p:cNvSpPr>
          <p:nvPr/>
        </p:nvSpPr>
        <p:spPr>
          <a:xfrm>
            <a:off x="1545682" y="3829228"/>
            <a:ext cx="4434623"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err="1"/>
              <a:t>Tenemos</a:t>
            </a:r>
            <a:r>
              <a:rPr lang="en-US"/>
              <a:t> </a:t>
            </a:r>
            <a:r>
              <a:rPr lang="en-US" err="1"/>
              <a:t>una</a:t>
            </a:r>
            <a:r>
              <a:rPr lang="en-US"/>
              <a:t> </a:t>
            </a:r>
            <a:r>
              <a:rPr lang="en-US" err="1"/>
              <a:t>página</a:t>
            </a:r>
            <a:r>
              <a:rPr lang="en-US"/>
              <a:t> de </a:t>
            </a:r>
            <a:r>
              <a:rPr lang="en-US" err="1"/>
              <a:t>inicio</a:t>
            </a:r>
            <a:r>
              <a:rPr lang="en-US"/>
              <a:t> </a:t>
            </a:r>
            <a:r>
              <a:rPr lang="en-US" err="1"/>
              <a:t>muy</a:t>
            </a:r>
            <a:r>
              <a:rPr lang="en-US"/>
              <a:t> </a:t>
            </a:r>
            <a:r>
              <a:rPr lang="en-US" err="1"/>
              <a:t>intuitiva</a:t>
            </a:r>
            <a:r>
              <a:rPr lang="en-US"/>
              <a:t> que </a:t>
            </a:r>
            <a:r>
              <a:rPr lang="en-US" err="1"/>
              <a:t>te</a:t>
            </a:r>
            <a:r>
              <a:rPr lang="en-US"/>
              <a:t> da </a:t>
            </a:r>
            <a:r>
              <a:rPr lang="en-US" err="1"/>
              <a:t>información</a:t>
            </a:r>
            <a:r>
              <a:rPr lang="en-US"/>
              <a:t> </a:t>
            </a:r>
            <a:r>
              <a:rPr lang="en-US" err="1"/>
              <a:t>sobre</a:t>
            </a:r>
            <a:r>
              <a:rPr lang="en-US"/>
              <a:t> </a:t>
            </a:r>
            <a:r>
              <a:rPr lang="en-US" err="1"/>
              <a:t>el</a:t>
            </a:r>
            <a:r>
              <a:rPr lang="en-US"/>
              <a:t> </a:t>
            </a:r>
            <a:r>
              <a:rPr lang="en-US" err="1"/>
              <a:t>restaurante</a:t>
            </a:r>
            <a:r>
              <a:rPr lang="en-US"/>
              <a:t> y para acceder a las </a:t>
            </a:r>
            <a:r>
              <a:rPr lang="en-US" err="1"/>
              <a:t>funciones</a:t>
            </a:r>
            <a:r>
              <a:rPr lang="en-US"/>
              <a:t> de la </a:t>
            </a:r>
            <a:r>
              <a:rPr lang="en-US" err="1"/>
              <a:t>página</a:t>
            </a:r>
            <a:r>
              <a:rPr lang="en-US"/>
              <a:t> es </a:t>
            </a:r>
            <a:r>
              <a:rPr lang="en-US" err="1"/>
              <a:t>necesario</a:t>
            </a:r>
            <a:r>
              <a:rPr lang="en-US"/>
              <a:t> </a:t>
            </a:r>
            <a:r>
              <a:rPr lang="en-US" err="1"/>
              <a:t>registrarse</a:t>
            </a:r>
            <a:r>
              <a:rPr lang="en-US"/>
              <a:t> y </a:t>
            </a:r>
            <a:r>
              <a:rPr lang="en-US" err="1"/>
              <a:t>loguearse</a:t>
            </a:r>
            <a:r>
              <a:rPr lang="en-US"/>
              <a:t> </a:t>
            </a:r>
            <a:r>
              <a:rPr lang="en-US" err="1"/>
              <a:t>en</a:t>
            </a:r>
            <a:r>
              <a:rPr lang="en-US"/>
              <a:t> </a:t>
            </a:r>
            <a:r>
              <a:rPr lang="en-US" err="1"/>
              <a:t>ella</a:t>
            </a:r>
            <a:r>
              <a:rPr lang="en-US"/>
              <a:t>.</a:t>
            </a:r>
          </a:p>
        </p:txBody>
      </p:sp>
    </p:spTree>
    <p:extLst>
      <p:ext uri="{BB962C8B-B14F-4D97-AF65-F5344CB8AC3E}">
        <p14:creationId xmlns:p14="http://schemas.microsoft.com/office/powerpoint/2010/main" val="177677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652D-8533-E930-6128-4E3F59682A3C}"/>
              </a:ext>
            </a:extLst>
          </p:cNvPr>
          <p:cNvSpPr>
            <a:spLocks noGrp="1"/>
          </p:cNvSpPr>
          <p:nvPr>
            <p:ph type="title"/>
          </p:nvPr>
        </p:nvSpPr>
        <p:spPr>
          <a:xfrm>
            <a:off x="604507" y="252051"/>
            <a:ext cx="4629300" cy="941400"/>
          </a:xfrm>
        </p:spPr>
        <p:txBody>
          <a:bodyPr/>
          <a:lstStyle/>
          <a:p>
            <a:r>
              <a:rPr lang="en-US" err="1"/>
              <a:t>Registro</a:t>
            </a:r>
            <a:r>
              <a:rPr lang="en-US"/>
              <a:t> y Login</a:t>
            </a:r>
          </a:p>
        </p:txBody>
      </p:sp>
      <p:pic>
        <p:nvPicPr>
          <p:cNvPr id="4" name="Picture 4">
            <a:extLst>
              <a:ext uri="{FF2B5EF4-FFF2-40B4-BE49-F238E27FC236}">
                <a16:creationId xmlns:a16="http://schemas.microsoft.com/office/drawing/2014/main" id="{BB2BA1F5-30F0-9F75-1B46-535ABE72912D}"/>
              </a:ext>
            </a:extLst>
          </p:cNvPr>
          <p:cNvPicPr>
            <a:picLocks noChangeAspect="1"/>
          </p:cNvPicPr>
          <p:nvPr/>
        </p:nvPicPr>
        <p:blipFill rotWithShape="1">
          <a:blip r:embed="rId2"/>
          <a:srcRect l="17615" t="8878" r="21951" b="3738"/>
          <a:stretch/>
        </p:blipFill>
        <p:spPr>
          <a:xfrm>
            <a:off x="1829150" y="833129"/>
            <a:ext cx="1798821" cy="3014716"/>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460679AA-E0B4-42D6-7199-20036C6CF3FE}"/>
              </a:ext>
            </a:extLst>
          </p:cNvPr>
          <p:cNvPicPr>
            <a:picLocks noChangeAspect="1"/>
          </p:cNvPicPr>
          <p:nvPr/>
        </p:nvPicPr>
        <p:blipFill rotWithShape="1">
          <a:blip r:embed="rId3"/>
          <a:srcRect l="10569" t="10488" r="13008" b="9512"/>
          <a:stretch/>
        </p:blipFill>
        <p:spPr>
          <a:xfrm>
            <a:off x="3809011" y="832759"/>
            <a:ext cx="2519489" cy="2927863"/>
          </a:xfrm>
          <a:prstGeom prst="rect">
            <a:avLst/>
          </a:prstGeom>
        </p:spPr>
      </p:pic>
      <p:sp>
        <p:nvSpPr>
          <p:cNvPr id="7" name="Google Shape;2153;p67">
            <a:extLst>
              <a:ext uri="{FF2B5EF4-FFF2-40B4-BE49-F238E27FC236}">
                <a16:creationId xmlns:a16="http://schemas.microsoft.com/office/drawing/2014/main" id="{D4C93E70-D71B-9B63-76A6-58E4145C5F13}"/>
              </a:ext>
            </a:extLst>
          </p:cNvPr>
          <p:cNvSpPr txBox="1">
            <a:spLocks/>
          </p:cNvSpPr>
          <p:nvPr/>
        </p:nvSpPr>
        <p:spPr>
          <a:xfrm>
            <a:off x="536280" y="3844072"/>
            <a:ext cx="5792863"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err="1"/>
              <a:t>Tenemos</a:t>
            </a:r>
            <a:r>
              <a:rPr lang="en-US"/>
              <a:t> </a:t>
            </a:r>
            <a:r>
              <a:rPr lang="en-US" err="1"/>
              <a:t>unos</a:t>
            </a:r>
            <a:r>
              <a:rPr lang="en-US"/>
              <a:t> </a:t>
            </a:r>
            <a:r>
              <a:rPr lang="en-US" err="1"/>
              <a:t>formularios</a:t>
            </a:r>
            <a:r>
              <a:rPr lang="en-US"/>
              <a:t> para </a:t>
            </a:r>
            <a:r>
              <a:rPr lang="en-US" err="1"/>
              <a:t>estas</a:t>
            </a:r>
            <a:r>
              <a:rPr lang="en-US"/>
              <a:t> </a:t>
            </a:r>
            <a:r>
              <a:rPr lang="en-US" err="1"/>
              <a:t>funciones</a:t>
            </a:r>
            <a:r>
              <a:rPr lang="en-US"/>
              <a:t> las </a:t>
            </a:r>
            <a:r>
              <a:rPr lang="en-US" err="1"/>
              <a:t>cuales</a:t>
            </a:r>
            <a:r>
              <a:rPr lang="en-US"/>
              <a:t> son </a:t>
            </a:r>
            <a:r>
              <a:rPr lang="en-US" err="1"/>
              <a:t>tolerante</a:t>
            </a:r>
            <a:r>
              <a:rPr lang="en-US"/>
              <a:t> a </a:t>
            </a:r>
            <a:r>
              <a:rPr lang="en-US" err="1"/>
              <a:t>fallas</a:t>
            </a:r>
            <a:r>
              <a:rPr lang="en-US"/>
              <a:t> </a:t>
            </a:r>
            <a:r>
              <a:rPr lang="en-US" err="1"/>
              <a:t>ya</a:t>
            </a:r>
            <a:r>
              <a:rPr lang="en-US"/>
              <a:t> que con </a:t>
            </a:r>
            <a:r>
              <a:rPr lang="en-US" err="1"/>
              <a:t>django</a:t>
            </a:r>
            <a:r>
              <a:rPr lang="en-US"/>
              <a:t> </a:t>
            </a:r>
            <a:r>
              <a:rPr lang="en-US" err="1"/>
              <a:t>tenemos</a:t>
            </a:r>
            <a:r>
              <a:rPr lang="en-US"/>
              <a:t> </a:t>
            </a:r>
            <a:r>
              <a:rPr lang="en-US" err="1"/>
              <a:t>una</a:t>
            </a:r>
            <a:r>
              <a:rPr lang="en-US"/>
              <a:t> </a:t>
            </a:r>
            <a:r>
              <a:rPr lang="en-US" err="1"/>
              <a:t>función</a:t>
            </a:r>
            <a:r>
              <a:rPr lang="en-US"/>
              <a:t> que se llama </a:t>
            </a:r>
            <a:r>
              <a:rPr lang="en-US" err="1"/>
              <a:t>contrib</a:t>
            </a:r>
            <a:r>
              <a:rPr lang="en-US"/>
              <a:t> auth que son </a:t>
            </a:r>
            <a:r>
              <a:rPr lang="en-US" err="1"/>
              <a:t>decoradores</a:t>
            </a:r>
            <a:r>
              <a:rPr lang="en-US"/>
              <a:t> que </a:t>
            </a:r>
            <a:r>
              <a:rPr lang="en-US" err="1"/>
              <a:t>nos</a:t>
            </a:r>
            <a:r>
              <a:rPr lang="en-US"/>
              <a:t> </a:t>
            </a:r>
            <a:r>
              <a:rPr lang="en-US" err="1"/>
              <a:t>ayudan</a:t>
            </a:r>
            <a:r>
              <a:rPr lang="en-US"/>
              <a:t> a la </a:t>
            </a:r>
            <a:r>
              <a:rPr lang="en-US" err="1"/>
              <a:t>validación</a:t>
            </a:r>
            <a:r>
              <a:rPr lang="en-US"/>
              <a:t> de </a:t>
            </a:r>
            <a:r>
              <a:rPr lang="en-US" err="1"/>
              <a:t>posibles</a:t>
            </a:r>
            <a:r>
              <a:rPr lang="en-US"/>
              <a:t> </a:t>
            </a:r>
            <a:r>
              <a:rPr lang="en-US" err="1"/>
              <a:t>errores</a:t>
            </a:r>
            <a:r>
              <a:rPr lang="en-US"/>
              <a:t> de </a:t>
            </a:r>
            <a:r>
              <a:rPr lang="en-US" err="1"/>
              <a:t>nuestro</a:t>
            </a:r>
            <a:r>
              <a:rPr lang="en-US"/>
              <a:t> </a:t>
            </a:r>
            <a:r>
              <a:rPr lang="en-US" err="1"/>
              <a:t>servicio</a:t>
            </a:r>
            <a:r>
              <a:rPr lang="en-US"/>
              <a:t> .</a:t>
            </a:r>
          </a:p>
        </p:txBody>
      </p:sp>
    </p:spTree>
    <p:extLst>
      <p:ext uri="{BB962C8B-B14F-4D97-AF65-F5344CB8AC3E}">
        <p14:creationId xmlns:p14="http://schemas.microsoft.com/office/powerpoint/2010/main" val="335808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7E68A0-544E-5777-552B-A44896990CD2}"/>
              </a:ext>
            </a:extLst>
          </p:cNvPr>
          <p:cNvSpPr txBox="1">
            <a:spLocks/>
          </p:cNvSpPr>
          <p:nvPr/>
        </p:nvSpPr>
        <p:spPr>
          <a:xfrm>
            <a:off x="4887046" y="-119053"/>
            <a:ext cx="4629300" cy="9414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buClr>
                <a:schemeClr val="accent1"/>
              </a:buClr>
              <a:buSzPts val="2400"/>
            </a:pPr>
            <a:r>
              <a:rPr lang="en-US" sz="2400" b="0" err="1">
                <a:solidFill>
                  <a:schemeClr val="accent1"/>
                </a:solidFill>
              </a:rPr>
              <a:t>Reservaciones</a:t>
            </a:r>
          </a:p>
        </p:txBody>
      </p:sp>
      <p:pic>
        <p:nvPicPr>
          <p:cNvPr id="9" name="Imagen 15" descr="Interfaz de usuario gráfica, Texto, Aplicación, Correo electrónico&#10;&#10;Descripción generada automáticamente">
            <a:extLst>
              <a:ext uri="{FF2B5EF4-FFF2-40B4-BE49-F238E27FC236}">
                <a16:creationId xmlns:a16="http://schemas.microsoft.com/office/drawing/2014/main" id="{146BF192-8DB2-BE2C-681D-BE0A9439F008}"/>
              </a:ext>
            </a:extLst>
          </p:cNvPr>
          <p:cNvPicPr>
            <a:picLocks noChangeAspect="1"/>
          </p:cNvPicPr>
          <p:nvPr/>
        </p:nvPicPr>
        <p:blipFill>
          <a:blip r:embed="rId2"/>
          <a:stretch>
            <a:fillRect/>
          </a:stretch>
        </p:blipFill>
        <p:spPr>
          <a:xfrm>
            <a:off x="1698679" y="1104266"/>
            <a:ext cx="4214254" cy="3590620"/>
          </a:xfrm>
          <a:prstGeom prst="rect">
            <a:avLst/>
          </a:prstGeom>
        </p:spPr>
      </p:pic>
      <p:sp>
        <p:nvSpPr>
          <p:cNvPr id="11" name="Google Shape;2153;p67">
            <a:extLst>
              <a:ext uri="{FF2B5EF4-FFF2-40B4-BE49-F238E27FC236}">
                <a16:creationId xmlns:a16="http://schemas.microsoft.com/office/drawing/2014/main" id="{2FA39FBB-E4AB-B067-0D3A-C60D1D8CCC5D}"/>
              </a:ext>
            </a:extLst>
          </p:cNvPr>
          <p:cNvSpPr txBox="1">
            <a:spLocks/>
          </p:cNvSpPr>
          <p:nvPr/>
        </p:nvSpPr>
        <p:spPr>
          <a:xfrm>
            <a:off x="5984085" y="1402208"/>
            <a:ext cx="3120915" cy="25041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err="1"/>
              <a:t>Tenemos</a:t>
            </a:r>
            <a:r>
              <a:rPr lang="en-US"/>
              <a:t> </a:t>
            </a:r>
            <a:r>
              <a:rPr lang="en-US" err="1"/>
              <a:t>una</a:t>
            </a:r>
            <a:r>
              <a:rPr lang="en-US"/>
              <a:t> función que </a:t>
            </a:r>
            <a:r>
              <a:rPr lang="en-US" err="1"/>
              <a:t>nos</a:t>
            </a:r>
            <a:r>
              <a:rPr lang="en-US"/>
              <a:t> </a:t>
            </a:r>
            <a:r>
              <a:rPr lang="en-US" err="1"/>
              <a:t>permite</a:t>
            </a:r>
            <a:r>
              <a:rPr lang="en-US"/>
              <a:t> </a:t>
            </a:r>
            <a:r>
              <a:rPr lang="en-US" err="1"/>
              <a:t>realizar</a:t>
            </a:r>
            <a:r>
              <a:rPr lang="en-US"/>
              <a:t> </a:t>
            </a:r>
            <a:r>
              <a:rPr lang="en-US" err="1"/>
              <a:t>reservaciones</a:t>
            </a:r>
            <a:r>
              <a:rPr lang="en-US"/>
              <a:t> al </a:t>
            </a:r>
            <a:r>
              <a:rPr lang="en-US" err="1"/>
              <a:t>restaurante</a:t>
            </a:r>
            <a:r>
              <a:rPr lang="en-US"/>
              <a:t> la </a:t>
            </a:r>
            <a:r>
              <a:rPr lang="en-US" err="1"/>
              <a:t>cual</a:t>
            </a:r>
            <a:r>
              <a:rPr lang="en-US"/>
              <a:t> al </a:t>
            </a:r>
            <a:r>
              <a:rPr lang="en-US" err="1"/>
              <a:t>momento</a:t>
            </a:r>
            <a:r>
              <a:rPr lang="en-US"/>
              <a:t> que </a:t>
            </a:r>
            <a:r>
              <a:rPr lang="en-US" err="1"/>
              <a:t>esta</a:t>
            </a:r>
            <a:r>
              <a:rPr lang="en-US"/>
              <a:t> es </a:t>
            </a:r>
            <a:r>
              <a:rPr lang="en-US" err="1"/>
              <a:t>generada</a:t>
            </a:r>
            <a:r>
              <a:rPr lang="en-US"/>
              <a:t> para mayor </a:t>
            </a:r>
            <a:r>
              <a:rPr lang="en-US" err="1"/>
              <a:t>seguridad</a:t>
            </a:r>
            <a:r>
              <a:rPr lang="en-US"/>
              <a:t> para </a:t>
            </a:r>
            <a:r>
              <a:rPr lang="en-US" err="1"/>
              <a:t>el</a:t>
            </a:r>
            <a:r>
              <a:rPr lang="en-US"/>
              <a:t> </a:t>
            </a:r>
            <a:r>
              <a:rPr lang="en-US" err="1"/>
              <a:t>consumidor</a:t>
            </a:r>
            <a:r>
              <a:rPr lang="en-US"/>
              <a:t> le </a:t>
            </a:r>
            <a:r>
              <a:rPr lang="en-US" err="1"/>
              <a:t>proporciona</a:t>
            </a:r>
            <a:r>
              <a:rPr lang="en-US"/>
              <a:t> un </a:t>
            </a:r>
            <a:r>
              <a:rPr lang="en-US" err="1"/>
              <a:t>código</a:t>
            </a:r>
            <a:r>
              <a:rPr lang="en-US"/>
              <a:t> QR</a:t>
            </a:r>
          </a:p>
        </p:txBody>
      </p:sp>
    </p:spTree>
    <p:extLst>
      <p:ext uri="{BB962C8B-B14F-4D97-AF65-F5344CB8AC3E}">
        <p14:creationId xmlns:p14="http://schemas.microsoft.com/office/powerpoint/2010/main" val="2149879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A06AE2-EF16-4A68-2405-6DFF467797E2}"/>
              </a:ext>
            </a:extLst>
          </p:cNvPr>
          <p:cNvSpPr txBox="1">
            <a:spLocks/>
          </p:cNvSpPr>
          <p:nvPr/>
        </p:nvSpPr>
        <p:spPr>
          <a:xfrm>
            <a:off x="5258150" y="-141319"/>
            <a:ext cx="4629300" cy="9414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buClr>
                <a:schemeClr val="accent1"/>
              </a:buClr>
              <a:buSzPts val="2400"/>
            </a:pPr>
            <a:r>
              <a:rPr lang="en-US" sz="2400" b="0" err="1">
                <a:solidFill>
                  <a:schemeClr val="accent1"/>
                </a:solidFill>
              </a:rPr>
              <a:t>Comentarios</a:t>
            </a:r>
          </a:p>
        </p:txBody>
      </p:sp>
      <p:pic>
        <p:nvPicPr>
          <p:cNvPr id="6" name="Picture 6" descr="Graphical user interface, application, Teams&#10;&#10;Description automatically generated">
            <a:extLst>
              <a:ext uri="{FF2B5EF4-FFF2-40B4-BE49-F238E27FC236}">
                <a16:creationId xmlns:a16="http://schemas.microsoft.com/office/drawing/2014/main" id="{4045BF35-66A2-2706-91FA-C135BA6F25C6}"/>
              </a:ext>
            </a:extLst>
          </p:cNvPr>
          <p:cNvPicPr>
            <a:picLocks noChangeAspect="1"/>
          </p:cNvPicPr>
          <p:nvPr/>
        </p:nvPicPr>
        <p:blipFill>
          <a:blip r:embed="rId2"/>
          <a:stretch>
            <a:fillRect/>
          </a:stretch>
        </p:blipFill>
        <p:spPr>
          <a:xfrm>
            <a:off x="4573485" y="1069323"/>
            <a:ext cx="4479966" cy="3405644"/>
          </a:xfrm>
          <a:prstGeom prst="rect">
            <a:avLst/>
          </a:prstGeom>
        </p:spPr>
      </p:pic>
      <p:sp>
        <p:nvSpPr>
          <p:cNvPr id="8" name="Google Shape;2153;p67">
            <a:extLst>
              <a:ext uri="{FF2B5EF4-FFF2-40B4-BE49-F238E27FC236}">
                <a16:creationId xmlns:a16="http://schemas.microsoft.com/office/drawing/2014/main" id="{34848B2E-9B75-38B7-10D6-E15AE853232F}"/>
              </a:ext>
            </a:extLst>
          </p:cNvPr>
          <p:cNvSpPr txBox="1">
            <a:spLocks/>
          </p:cNvSpPr>
          <p:nvPr/>
        </p:nvSpPr>
        <p:spPr>
          <a:xfrm>
            <a:off x="1605060" y="3168662"/>
            <a:ext cx="3120915" cy="1004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s-MX"/>
              <a:t>Tenemos otra función que nos ayuda para saber el </a:t>
            </a:r>
            <a:r>
              <a:rPr lang="es-MX" err="1"/>
              <a:t>feedback</a:t>
            </a:r>
            <a:r>
              <a:rPr lang="es-MX"/>
              <a:t> que proporcionan los clientes</a:t>
            </a:r>
          </a:p>
        </p:txBody>
      </p:sp>
    </p:spTree>
    <p:extLst>
      <p:ext uri="{BB962C8B-B14F-4D97-AF65-F5344CB8AC3E}">
        <p14:creationId xmlns:p14="http://schemas.microsoft.com/office/powerpoint/2010/main" val="1867516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BA6CFB-2572-6F12-92C2-26A7F9971049}"/>
              </a:ext>
            </a:extLst>
          </p:cNvPr>
          <p:cNvSpPr txBox="1"/>
          <p:nvPr/>
        </p:nvSpPr>
        <p:spPr>
          <a:xfrm>
            <a:off x="439387" y="19074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AB40"/>
                </a:solidFill>
                <a:latin typeface="Montserrat ExtraBold"/>
              </a:rPr>
              <a:t>Base de </a:t>
            </a:r>
            <a:r>
              <a:rPr lang="en-US" sz="2400" b="1" err="1">
                <a:solidFill>
                  <a:srgbClr val="FFAB40"/>
                </a:solidFill>
                <a:latin typeface="Montserrat ExtraBold"/>
              </a:rPr>
              <a:t>datos</a:t>
            </a:r>
            <a:r>
              <a:rPr lang="en-US" sz="2400" b="1">
                <a:latin typeface="Montserrat ExtraBold"/>
              </a:rPr>
              <a:t>​</a:t>
            </a:r>
            <a:endParaRPr lang="en-US" sz="2400" b="1"/>
          </a:p>
        </p:txBody>
      </p:sp>
      <p:pic>
        <p:nvPicPr>
          <p:cNvPr id="6" name="Google Shape;2184;p69" descr="A picture containing shape&#10;&#10;Description automatically generated">
            <a:extLst>
              <a:ext uri="{FF2B5EF4-FFF2-40B4-BE49-F238E27FC236}">
                <a16:creationId xmlns:a16="http://schemas.microsoft.com/office/drawing/2014/main" id="{1B91D201-EFC7-CEDC-6248-13587A572593}"/>
              </a:ext>
            </a:extLst>
          </p:cNvPr>
          <p:cNvPicPr preferRelativeResize="0"/>
          <p:nvPr/>
        </p:nvPicPr>
        <p:blipFill>
          <a:blip r:embed="rId2">
            <a:alphaModFix/>
          </a:blip>
          <a:stretch>
            <a:fillRect/>
          </a:stretch>
        </p:blipFill>
        <p:spPr>
          <a:xfrm>
            <a:off x="54778" y="2564328"/>
            <a:ext cx="6391940" cy="1870731"/>
          </a:xfrm>
          <a:prstGeom prst="rect">
            <a:avLst/>
          </a:prstGeom>
          <a:noFill/>
          <a:ln>
            <a:noFill/>
          </a:ln>
        </p:spPr>
      </p:pic>
      <p:pic>
        <p:nvPicPr>
          <p:cNvPr id="7" name="Picture 7" descr="Graphical user interface&#10;&#10;Description automatically generated">
            <a:extLst>
              <a:ext uri="{FF2B5EF4-FFF2-40B4-BE49-F238E27FC236}">
                <a16:creationId xmlns:a16="http://schemas.microsoft.com/office/drawing/2014/main" id="{CFC4418B-6A72-CD83-20F5-EC23DB0B05D6}"/>
              </a:ext>
            </a:extLst>
          </p:cNvPr>
          <p:cNvPicPr>
            <a:picLocks noChangeAspect="1"/>
          </p:cNvPicPr>
          <p:nvPr/>
        </p:nvPicPr>
        <p:blipFill>
          <a:blip r:embed="rId3"/>
          <a:stretch>
            <a:fillRect/>
          </a:stretch>
        </p:blipFill>
        <p:spPr>
          <a:xfrm>
            <a:off x="4573485" y="370361"/>
            <a:ext cx="4420587" cy="4402777"/>
          </a:xfrm>
          <a:prstGeom prst="rect">
            <a:avLst/>
          </a:prstGeom>
        </p:spPr>
      </p:pic>
      <p:sp>
        <p:nvSpPr>
          <p:cNvPr id="9" name="Google Shape;2153;p67">
            <a:extLst>
              <a:ext uri="{FF2B5EF4-FFF2-40B4-BE49-F238E27FC236}">
                <a16:creationId xmlns:a16="http://schemas.microsoft.com/office/drawing/2014/main" id="{51439689-C16D-BC61-70DA-FB7DA9D49CC7}"/>
              </a:ext>
            </a:extLst>
          </p:cNvPr>
          <p:cNvSpPr txBox="1">
            <a:spLocks/>
          </p:cNvSpPr>
          <p:nvPr/>
        </p:nvSpPr>
        <p:spPr>
          <a:xfrm>
            <a:off x="128067" y="711955"/>
            <a:ext cx="4419777" cy="25041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a:t>Nuestra base de </a:t>
            </a:r>
            <a:r>
              <a:rPr lang="en-US" err="1"/>
              <a:t>datos</a:t>
            </a:r>
            <a:r>
              <a:rPr lang="en-US"/>
              <a:t> es la que </a:t>
            </a:r>
            <a:r>
              <a:rPr lang="en-US" err="1"/>
              <a:t>nos</a:t>
            </a:r>
            <a:r>
              <a:rPr lang="en-US"/>
              <a:t> </a:t>
            </a:r>
            <a:r>
              <a:rPr lang="en-US" err="1"/>
              <a:t>proporciona</a:t>
            </a:r>
            <a:r>
              <a:rPr lang="en-US"/>
              <a:t> </a:t>
            </a:r>
            <a:r>
              <a:rPr lang="en-US" err="1"/>
              <a:t>django</a:t>
            </a:r>
            <a:r>
              <a:rPr lang="en-US"/>
              <a:t> al </a:t>
            </a:r>
            <a:r>
              <a:rPr lang="en-US" err="1"/>
              <a:t>iniciar</a:t>
            </a:r>
            <a:r>
              <a:rPr lang="en-US"/>
              <a:t> con </a:t>
            </a:r>
            <a:r>
              <a:rPr lang="en-US" err="1"/>
              <a:t>nuestro</a:t>
            </a:r>
            <a:r>
              <a:rPr lang="en-US"/>
              <a:t> </a:t>
            </a:r>
            <a:r>
              <a:rPr lang="en-US" err="1"/>
              <a:t>proyecto</a:t>
            </a:r>
            <a:r>
              <a:rPr lang="en-US"/>
              <a:t> la </a:t>
            </a:r>
            <a:r>
              <a:rPr lang="en-US" err="1"/>
              <a:t>cual</a:t>
            </a:r>
            <a:r>
              <a:rPr lang="en-US"/>
              <a:t> se llama sqlite3, es </a:t>
            </a:r>
            <a:r>
              <a:rPr lang="en-US" err="1"/>
              <a:t>muy</a:t>
            </a:r>
            <a:r>
              <a:rPr lang="en-US"/>
              <a:t> </a:t>
            </a:r>
            <a:r>
              <a:rPr lang="en-US" err="1"/>
              <a:t>intuitiva</a:t>
            </a:r>
            <a:r>
              <a:rPr lang="en-US"/>
              <a:t> y </a:t>
            </a:r>
            <a:r>
              <a:rPr lang="en-US" err="1"/>
              <a:t>facil</a:t>
            </a:r>
            <a:r>
              <a:rPr lang="en-US"/>
              <a:t> de </a:t>
            </a:r>
            <a:r>
              <a:rPr lang="en-US" err="1"/>
              <a:t>utilizar</a:t>
            </a:r>
            <a:r>
              <a:rPr lang="en-US"/>
              <a:t> </a:t>
            </a:r>
            <a:r>
              <a:rPr lang="en-US" err="1"/>
              <a:t>ya</a:t>
            </a:r>
            <a:r>
              <a:rPr lang="en-US"/>
              <a:t> que a traves de migrates </a:t>
            </a:r>
            <a:r>
              <a:rPr lang="en-US" err="1"/>
              <a:t>puedes</a:t>
            </a:r>
            <a:r>
              <a:rPr lang="en-US"/>
              <a:t> </a:t>
            </a:r>
            <a:r>
              <a:rPr lang="en-US" err="1"/>
              <a:t>hacer</a:t>
            </a:r>
            <a:r>
              <a:rPr lang="en-US"/>
              <a:t> </a:t>
            </a:r>
            <a:r>
              <a:rPr lang="en-US" err="1"/>
              <a:t>modificaciones</a:t>
            </a:r>
            <a:r>
              <a:rPr lang="en-US"/>
              <a:t> </a:t>
            </a:r>
            <a:r>
              <a:rPr lang="en-US" err="1"/>
              <a:t>estructurales</a:t>
            </a:r>
            <a:r>
              <a:rPr lang="en-US"/>
              <a:t> de </a:t>
            </a:r>
            <a:r>
              <a:rPr lang="en-US" err="1"/>
              <a:t>ella</a:t>
            </a:r>
            <a:r>
              <a:rPr lang="en-US"/>
              <a:t> y </a:t>
            </a:r>
            <a:r>
              <a:rPr lang="en-US" err="1"/>
              <a:t>en</a:t>
            </a:r>
            <a:r>
              <a:rPr lang="en-US"/>
              <a:t> </a:t>
            </a:r>
            <a:r>
              <a:rPr lang="en-US" err="1"/>
              <a:t>su</a:t>
            </a:r>
            <a:r>
              <a:rPr lang="en-US"/>
              <a:t> panel de </a:t>
            </a:r>
            <a:r>
              <a:rPr lang="en-US" err="1"/>
              <a:t>administración</a:t>
            </a:r>
            <a:r>
              <a:rPr lang="en-US"/>
              <a:t> </a:t>
            </a:r>
            <a:r>
              <a:rPr lang="en-US" err="1"/>
              <a:t>nos</a:t>
            </a:r>
            <a:r>
              <a:rPr lang="en-US"/>
              <a:t> </a:t>
            </a:r>
            <a:r>
              <a:rPr lang="en-US" err="1"/>
              <a:t>permite</a:t>
            </a:r>
            <a:r>
              <a:rPr lang="en-US"/>
              <a:t> </a:t>
            </a:r>
            <a:r>
              <a:rPr lang="en-US" err="1"/>
              <a:t>observar</a:t>
            </a:r>
            <a:r>
              <a:rPr lang="en-US"/>
              <a:t>, </a:t>
            </a:r>
            <a:r>
              <a:rPr lang="en-US" err="1"/>
              <a:t>hacer</a:t>
            </a:r>
            <a:r>
              <a:rPr lang="en-US"/>
              <a:t> </a:t>
            </a:r>
            <a:r>
              <a:rPr lang="en-US" err="1"/>
              <a:t>cambios</a:t>
            </a:r>
            <a:r>
              <a:rPr lang="en-US"/>
              <a:t> o </a:t>
            </a:r>
            <a:r>
              <a:rPr lang="en-US" err="1"/>
              <a:t>eliminar</a:t>
            </a:r>
            <a:r>
              <a:rPr lang="en-US"/>
              <a:t> </a:t>
            </a:r>
            <a:r>
              <a:rPr lang="en-US" err="1"/>
              <a:t>datos</a:t>
            </a:r>
            <a:r>
              <a:rPr lang="en-US"/>
              <a:t> que </a:t>
            </a:r>
            <a:r>
              <a:rPr lang="en-US" err="1"/>
              <a:t>esten</a:t>
            </a:r>
            <a:r>
              <a:rPr lang="en-US"/>
              <a:t> </a:t>
            </a:r>
            <a:r>
              <a:rPr lang="en-US" err="1"/>
              <a:t>dentro</a:t>
            </a:r>
            <a:r>
              <a:rPr lang="en-US"/>
              <a:t> de </a:t>
            </a:r>
            <a:r>
              <a:rPr lang="en-US" err="1"/>
              <a:t>ella</a:t>
            </a:r>
            <a:r>
              <a:rPr lang="en-US"/>
              <a:t> </a:t>
            </a:r>
            <a:r>
              <a:rPr lang="en-US" err="1"/>
              <a:t>permitiendonos</a:t>
            </a:r>
            <a:r>
              <a:rPr lang="en-US"/>
              <a:t> un </a:t>
            </a:r>
            <a:r>
              <a:rPr lang="en-US" err="1"/>
              <a:t>buen</a:t>
            </a:r>
            <a:r>
              <a:rPr lang="en-US"/>
              <a:t> control </a:t>
            </a:r>
            <a:r>
              <a:rPr lang="en-US" err="1"/>
              <a:t>en</a:t>
            </a:r>
            <a:r>
              <a:rPr lang="en-US"/>
              <a:t> </a:t>
            </a:r>
            <a:r>
              <a:rPr lang="en-US" err="1"/>
              <a:t>todos</a:t>
            </a:r>
            <a:r>
              <a:rPr lang="en-US"/>
              <a:t> </a:t>
            </a:r>
            <a:r>
              <a:rPr lang="en-US" err="1"/>
              <a:t>los</a:t>
            </a:r>
            <a:r>
              <a:rPr lang="en-US"/>
              <a:t> </a:t>
            </a:r>
            <a:r>
              <a:rPr lang="en-US" err="1"/>
              <a:t>apartados</a:t>
            </a:r>
            <a:r>
              <a:rPr lang="en-US"/>
              <a:t> de </a:t>
            </a:r>
            <a:r>
              <a:rPr lang="en-US" err="1"/>
              <a:t>nuestra</a:t>
            </a:r>
            <a:r>
              <a:rPr lang="en-US"/>
              <a:t> web</a:t>
            </a:r>
          </a:p>
        </p:txBody>
      </p:sp>
    </p:spTree>
    <p:extLst>
      <p:ext uri="{BB962C8B-B14F-4D97-AF65-F5344CB8AC3E}">
        <p14:creationId xmlns:p14="http://schemas.microsoft.com/office/powerpoint/2010/main" val="3158037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F195-883B-B7D2-D5FB-EFF54F03B015}"/>
              </a:ext>
            </a:extLst>
          </p:cNvPr>
          <p:cNvSpPr>
            <a:spLocks noGrp="1"/>
          </p:cNvSpPr>
          <p:nvPr>
            <p:ph type="title"/>
          </p:nvPr>
        </p:nvSpPr>
        <p:spPr/>
        <p:txBody>
          <a:bodyPr/>
          <a:lstStyle/>
          <a:p>
            <a:r>
              <a:rPr lang="en-US" b="1"/>
              <a:t>USO</a:t>
            </a:r>
          </a:p>
        </p:txBody>
      </p:sp>
      <p:sp>
        <p:nvSpPr>
          <p:cNvPr id="3" name="Text Placeholder 2">
            <a:extLst>
              <a:ext uri="{FF2B5EF4-FFF2-40B4-BE49-F238E27FC236}">
                <a16:creationId xmlns:a16="http://schemas.microsoft.com/office/drawing/2014/main" id="{54B95CF7-D7CC-79E7-BCD2-9C4140F37CBD}"/>
              </a:ext>
            </a:extLst>
          </p:cNvPr>
          <p:cNvSpPr>
            <a:spLocks noGrp="1"/>
          </p:cNvSpPr>
          <p:nvPr>
            <p:ph type="body" idx="1"/>
          </p:nvPr>
        </p:nvSpPr>
        <p:spPr>
          <a:xfrm>
            <a:off x="879124" y="1251061"/>
            <a:ext cx="4946400" cy="601076"/>
          </a:xfrm>
        </p:spPr>
        <p:txBody>
          <a:bodyPr/>
          <a:lstStyle/>
          <a:p>
            <a:pPr marL="139700" indent="0">
              <a:buNone/>
            </a:pPr>
            <a:r>
              <a:rPr lang="es-MX"/>
              <a:t>En el siguiente link mostraremos un video de la página funcionando:</a:t>
            </a:r>
          </a:p>
        </p:txBody>
      </p:sp>
      <p:sp>
        <p:nvSpPr>
          <p:cNvPr id="11" name="Text Placeholder 2">
            <a:extLst>
              <a:ext uri="{FF2B5EF4-FFF2-40B4-BE49-F238E27FC236}">
                <a16:creationId xmlns:a16="http://schemas.microsoft.com/office/drawing/2014/main" id="{3F4DDC62-4BCF-7525-5F7A-51CC6B8B68E3}"/>
              </a:ext>
            </a:extLst>
          </p:cNvPr>
          <p:cNvSpPr txBox="1">
            <a:spLocks/>
          </p:cNvSpPr>
          <p:nvPr/>
        </p:nvSpPr>
        <p:spPr>
          <a:xfrm>
            <a:off x="1688640" y="2322230"/>
            <a:ext cx="4946400" cy="6010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None/>
            </a:pPr>
            <a:r>
              <a:rPr lang="es-MX" sz="2000">
                <a:hlinkClick r:id="rId2"/>
              </a:rPr>
              <a:t>https://youtu.be/0z8B3hOwRAk</a:t>
            </a:r>
            <a:endParaRPr lang="en-US" sz="2000"/>
          </a:p>
          <a:p>
            <a:pPr marL="139700" indent="0">
              <a:buNone/>
            </a:pPr>
            <a:endParaRPr lang="es-MX"/>
          </a:p>
        </p:txBody>
      </p:sp>
    </p:spTree>
    <p:extLst>
      <p:ext uri="{BB962C8B-B14F-4D97-AF65-F5344CB8AC3E}">
        <p14:creationId xmlns:p14="http://schemas.microsoft.com/office/powerpoint/2010/main" val="1038471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529275"/>
            <a:ext cx="3657300" cy="2042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Creación de imágen con Dockefile</a:t>
            </a:r>
            <a:endParaRPr sz="4000"/>
          </a:p>
        </p:txBody>
      </p:sp>
      <p:sp>
        <p:nvSpPr>
          <p:cNvPr id="195" name="Google Shape;195;p41"/>
          <p:cNvSpPr txBox="1">
            <a:spLocks noGrp="1"/>
          </p:cNvSpPr>
          <p:nvPr>
            <p:ph type="subTitle" idx="1"/>
          </p:nvPr>
        </p:nvSpPr>
        <p:spPr>
          <a:xfrm>
            <a:off x="4144050" y="2864050"/>
            <a:ext cx="3940200" cy="1288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Para poder crear nuestra imágen, necesitamos primero crear el Dockerfile del microservicio a ejecutar</a:t>
            </a:r>
            <a:endParaRPr/>
          </a:p>
        </p:txBody>
      </p:sp>
      <p:pic>
        <p:nvPicPr>
          <p:cNvPr id="3074" name="Picture 2" descr="Qué es Dockerfile y cómo crear una imagen de Docker?">
            <a:extLst>
              <a:ext uri="{FF2B5EF4-FFF2-40B4-BE49-F238E27FC236}">
                <a16:creationId xmlns:a16="http://schemas.microsoft.com/office/drawing/2014/main" id="{98B81399-92E1-EDB6-A4E7-5D860B89D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59" b="6442"/>
          <a:stretch/>
        </p:blipFill>
        <p:spPr bwMode="auto">
          <a:xfrm>
            <a:off x="4144050" y="3745958"/>
            <a:ext cx="3940200" cy="11905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Creación de archivo Dockerfile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9" name="Imagen 18">
            <a:extLst>
              <a:ext uri="{FF2B5EF4-FFF2-40B4-BE49-F238E27FC236}">
                <a16:creationId xmlns:a16="http://schemas.microsoft.com/office/drawing/2014/main" id="{62469661-B245-10D4-2C9E-EB952BCAB338}"/>
              </a:ext>
            </a:extLst>
          </p:cNvPr>
          <p:cNvPicPr>
            <a:picLocks noChangeAspect="1"/>
          </p:cNvPicPr>
          <p:nvPr/>
        </p:nvPicPr>
        <p:blipFill>
          <a:blip r:embed="rId3"/>
          <a:stretch>
            <a:fillRect/>
          </a:stretch>
        </p:blipFill>
        <p:spPr>
          <a:xfrm>
            <a:off x="1026200" y="1561958"/>
            <a:ext cx="6486538" cy="2451241"/>
          </a:xfrm>
          <a:prstGeom prst="rect">
            <a:avLst/>
          </a:prstGeom>
        </p:spPr>
      </p:pic>
    </p:spTree>
    <p:extLst>
      <p:ext uri="{BB962C8B-B14F-4D97-AF65-F5344CB8AC3E}">
        <p14:creationId xmlns:p14="http://schemas.microsoft.com/office/powerpoint/2010/main" val="141635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 que trata nuestra aplicación?</a:t>
            </a:r>
            <a:endParaRPr>
              <a:solidFill>
                <a:schemeClr val="accent1"/>
              </a:solidFill>
            </a:endParaRPr>
          </a:p>
        </p:txBody>
      </p:sp>
      <p:sp>
        <p:nvSpPr>
          <p:cNvPr id="215" name="Google Shape;215;p44"/>
          <p:cNvSpPr txBox="1">
            <a:spLocks noGrp="1"/>
          </p:cNvSpPr>
          <p:nvPr>
            <p:ph type="body" idx="1"/>
          </p:nvPr>
        </p:nvSpPr>
        <p:spPr>
          <a:xfrm>
            <a:off x="938500" y="1659275"/>
            <a:ext cx="2977718" cy="2737234"/>
          </a:xfrm>
          <a:prstGeom prst="rect">
            <a:avLst/>
          </a:prstGeom>
        </p:spPr>
        <p:txBody>
          <a:bodyPr spcFirstLastPara="1" wrap="square" lIns="91425" tIns="91425" rIns="91425" bIns="91425" anchor="t" anchorCtr="0">
            <a:noAutofit/>
          </a:bodyPr>
          <a:lstStyle/>
          <a:p>
            <a:pPr marL="0" indent="0" algn="just">
              <a:buNone/>
            </a:pPr>
            <a:r>
              <a:rPr lang="es-MX" sz="1600"/>
              <a:t>Nuestra aplicación, se trata de una web App para poder realizar reservaciones en un restaurante de una manera muy sencilla para el usuario común con un conocimiento básico de como utilizar una computadora.</a:t>
            </a:r>
          </a:p>
        </p:txBody>
      </p:sp>
      <p:cxnSp>
        <p:nvCxnSpPr>
          <p:cNvPr id="216" name="Google Shape;216;p4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8" name="Picture 4" descr="What is a Mobile Developer? App Development in Depth | Geek Culture">
            <a:extLst>
              <a:ext uri="{FF2B5EF4-FFF2-40B4-BE49-F238E27FC236}">
                <a16:creationId xmlns:a16="http://schemas.microsoft.com/office/drawing/2014/main" id="{A1627C12-1EBE-F975-0BB9-95D99CE80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24040"/>
            <a:ext cx="4265468" cy="2843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Construcción de </a:t>
            </a:r>
            <a:r>
              <a:rPr lang="es-MX"/>
              <a:t>imagen para Docker</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36;p46">
            <a:extLst>
              <a:ext uri="{FF2B5EF4-FFF2-40B4-BE49-F238E27FC236}">
                <a16:creationId xmlns:a16="http://schemas.microsoft.com/office/drawing/2014/main" id="{E67354C9-F9B1-1A44-A64F-0237EEF57481}"/>
              </a:ext>
            </a:extLst>
          </p:cNvPr>
          <p:cNvSpPr txBox="1">
            <a:spLocks noGrp="1"/>
          </p:cNvSpPr>
          <p:nvPr>
            <p:ph type="subTitle" idx="1"/>
          </p:nvPr>
        </p:nvSpPr>
        <p:spPr>
          <a:xfrm>
            <a:off x="1026200" y="1180632"/>
            <a:ext cx="7179300" cy="1130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Una vez creado el Dockerfile, construimos la imágen docker con el siguiente comando:</a:t>
            </a:r>
          </a:p>
          <a:p>
            <a:pPr marL="0" lvl="0" indent="0" algn="ctr" rtl="0">
              <a:spcBef>
                <a:spcPts val="0"/>
              </a:spcBef>
              <a:spcAft>
                <a:spcPts val="0"/>
              </a:spcAft>
              <a:buNone/>
            </a:pPr>
            <a:r>
              <a:rPr lang="es-MX" b="1" i="1" err="1">
                <a:solidFill>
                  <a:schemeClr val="accent4">
                    <a:lumMod val="75000"/>
                  </a:schemeClr>
                </a:solidFill>
              </a:rPr>
              <a:t>docker</a:t>
            </a:r>
            <a:r>
              <a:rPr lang="es-MX" b="1" i="1">
                <a:solidFill>
                  <a:schemeClr val="accent4">
                    <a:lumMod val="75000"/>
                  </a:schemeClr>
                </a:solidFill>
              </a:rPr>
              <a:t> </a:t>
            </a:r>
            <a:r>
              <a:rPr lang="es-MX" b="1" i="1" err="1">
                <a:solidFill>
                  <a:schemeClr val="accent4">
                    <a:lumMod val="75000"/>
                  </a:schemeClr>
                </a:solidFill>
              </a:rPr>
              <a:t>build</a:t>
            </a:r>
            <a:r>
              <a:rPr lang="es-MX" b="1" i="1">
                <a:solidFill>
                  <a:schemeClr val="accent4">
                    <a:lumMod val="75000"/>
                  </a:schemeClr>
                </a:solidFill>
              </a:rPr>
              <a:t> -t restaurant .</a:t>
            </a:r>
            <a:endParaRPr lang="en" b="1" i="1">
              <a:solidFill>
                <a:schemeClr val="accent4">
                  <a:lumMod val="75000"/>
                </a:schemeClr>
              </a:solidFill>
            </a:endParaRPr>
          </a:p>
        </p:txBody>
      </p:sp>
      <p:pic>
        <p:nvPicPr>
          <p:cNvPr id="6" name="Imagen 5" descr="Interfaz de usuario gráfica, Texto&#10;&#10;Descripción generada automáticamente">
            <a:extLst>
              <a:ext uri="{FF2B5EF4-FFF2-40B4-BE49-F238E27FC236}">
                <a16:creationId xmlns:a16="http://schemas.microsoft.com/office/drawing/2014/main" id="{82EA3BEC-94FA-D677-580E-618F424887DD}"/>
              </a:ext>
            </a:extLst>
          </p:cNvPr>
          <p:cNvPicPr>
            <a:picLocks noChangeAspect="1"/>
          </p:cNvPicPr>
          <p:nvPr/>
        </p:nvPicPr>
        <p:blipFill>
          <a:blip r:embed="rId3"/>
          <a:stretch>
            <a:fillRect/>
          </a:stretch>
        </p:blipFill>
        <p:spPr>
          <a:xfrm>
            <a:off x="1695450" y="2179267"/>
            <a:ext cx="5753100" cy="2964233"/>
          </a:xfrm>
          <a:prstGeom prst="rect">
            <a:avLst/>
          </a:prstGeom>
        </p:spPr>
      </p:pic>
    </p:spTree>
    <p:extLst>
      <p:ext uri="{BB962C8B-B14F-4D97-AF65-F5344CB8AC3E}">
        <p14:creationId xmlns:p14="http://schemas.microsoft.com/office/powerpoint/2010/main" val="2500849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Ejecutamos </a:t>
            </a:r>
            <a:r>
              <a:rPr lang="es-MX"/>
              <a:t>imagen de Docker</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36;p46">
            <a:extLst>
              <a:ext uri="{FF2B5EF4-FFF2-40B4-BE49-F238E27FC236}">
                <a16:creationId xmlns:a16="http://schemas.microsoft.com/office/drawing/2014/main" id="{E67354C9-F9B1-1A44-A64F-0237EEF57481}"/>
              </a:ext>
            </a:extLst>
          </p:cNvPr>
          <p:cNvSpPr txBox="1">
            <a:spLocks noGrp="1"/>
          </p:cNvSpPr>
          <p:nvPr>
            <p:ph type="subTitle" idx="1"/>
          </p:nvPr>
        </p:nvSpPr>
        <p:spPr>
          <a:xfrm>
            <a:off x="1026200" y="1180632"/>
            <a:ext cx="7179300" cy="1130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Para verificar que la imágen se ha creado correctamente, lo corremos con el siguiente comando:</a:t>
            </a:r>
          </a:p>
          <a:p>
            <a:pPr marL="0" lvl="0" indent="0" algn="ctr" rtl="0">
              <a:spcBef>
                <a:spcPts val="0"/>
              </a:spcBef>
              <a:spcAft>
                <a:spcPts val="0"/>
              </a:spcAft>
              <a:buNone/>
            </a:pPr>
            <a:r>
              <a:rPr lang="es-MX" b="1" i="1" err="1">
                <a:solidFill>
                  <a:schemeClr val="accent4">
                    <a:lumMod val="75000"/>
                  </a:schemeClr>
                </a:solidFill>
              </a:rPr>
              <a:t>docker</a:t>
            </a:r>
            <a:r>
              <a:rPr lang="es-MX" b="1" i="1">
                <a:solidFill>
                  <a:schemeClr val="accent4">
                    <a:lumMod val="75000"/>
                  </a:schemeClr>
                </a:solidFill>
              </a:rPr>
              <a:t> run -p 8000:8000 restaurant</a:t>
            </a:r>
            <a:endParaRPr lang="en" b="1" i="1">
              <a:solidFill>
                <a:schemeClr val="accent4">
                  <a:lumMod val="75000"/>
                </a:schemeClr>
              </a:solidFill>
            </a:endParaRPr>
          </a:p>
        </p:txBody>
      </p:sp>
      <p:pic>
        <p:nvPicPr>
          <p:cNvPr id="4" name="Imagen 3" descr="Texto&#10;&#10;Descripción generada automáticamente">
            <a:extLst>
              <a:ext uri="{FF2B5EF4-FFF2-40B4-BE49-F238E27FC236}">
                <a16:creationId xmlns:a16="http://schemas.microsoft.com/office/drawing/2014/main" id="{76E8F6A2-F319-CA9F-2F80-23C9F5746DF1}"/>
              </a:ext>
            </a:extLst>
          </p:cNvPr>
          <p:cNvPicPr>
            <a:picLocks noChangeAspect="1"/>
          </p:cNvPicPr>
          <p:nvPr/>
        </p:nvPicPr>
        <p:blipFill>
          <a:blip r:embed="rId3"/>
          <a:stretch>
            <a:fillRect/>
          </a:stretch>
        </p:blipFill>
        <p:spPr>
          <a:xfrm>
            <a:off x="1512605" y="2311400"/>
            <a:ext cx="6206490" cy="2767841"/>
          </a:xfrm>
          <a:prstGeom prst="rect">
            <a:avLst/>
          </a:prstGeom>
        </p:spPr>
      </p:pic>
    </p:spTree>
    <p:extLst>
      <p:ext uri="{BB962C8B-B14F-4D97-AF65-F5344CB8AC3E}">
        <p14:creationId xmlns:p14="http://schemas.microsoft.com/office/powerpoint/2010/main" val="301600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7303800" cy="941400"/>
          </a:xfrm>
          <a:prstGeom prst="rect">
            <a:avLst/>
          </a:prstGeom>
        </p:spPr>
        <p:txBody>
          <a:bodyPr spcFirstLastPara="1" wrap="square" lIns="91425" tIns="91425" rIns="91425" bIns="91425" anchor="t" anchorCtr="0">
            <a:noAutofit/>
          </a:bodyPr>
          <a:lstStyle/>
          <a:p>
            <a:r>
              <a:rPr lang="es-MX"/>
              <a:t>Subir contenedor a </a:t>
            </a:r>
            <a:r>
              <a:rPr lang="es-MX" err="1"/>
              <a:t>DockerHub</a:t>
            </a:r>
            <a:endParaRPr lang="en-US"/>
          </a:p>
        </p:txBody>
      </p:sp>
      <p:cxnSp>
        <p:nvCxnSpPr>
          <p:cNvPr id="234" name="Google Shape;234;p46"/>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a:t>Subimos la imagen</a:t>
            </a:r>
            <a:endParaRPr/>
          </a:p>
        </p:txBody>
      </p:sp>
      <p:sp>
        <p:nvSpPr>
          <p:cNvPr id="236" name="Google Shape;236;p46"/>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Ya teniendo construida nuestra </a:t>
            </a:r>
            <a:r>
              <a:rPr lang="es-MX" err="1"/>
              <a:t>imágen</a:t>
            </a:r>
            <a:r>
              <a:rPr lang="es-MX"/>
              <a:t> de Docker, ahora la subimos a </a:t>
            </a:r>
            <a:r>
              <a:rPr lang="es-MX" err="1"/>
              <a:t>DockerHub</a:t>
            </a:r>
            <a:r>
              <a:rPr lang="es-MX"/>
              <a:t> con un </a:t>
            </a:r>
            <a:r>
              <a:rPr lang="es-MX" err="1"/>
              <a:t>Push</a:t>
            </a:r>
            <a:r>
              <a:rPr lang="es-MX"/>
              <a:t> </a:t>
            </a:r>
            <a:r>
              <a:rPr lang="es-MX" err="1"/>
              <a:t>to</a:t>
            </a:r>
            <a:r>
              <a:rPr lang="es-MX"/>
              <a:t> Hub</a:t>
            </a:r>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r>
              <a:rPr lang="es-MX"/>
              <a:t>Comprobamos que se subió </a:t>
            </a:r>
          </a:p>
        </p:txBody>
      </p:sp>
      <p:sp>
        <p:nvSpPr>
          <p:cNvPr id="238" name="Google Shape;238;p46"/>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indent="0"/>
            <a:r>
              <a:rPr lang="es-MX"/>
              <a:t>Para comprobarlo nos dirigimos a nuestro repositorio  en Docker Hub</a:t>
            </a:r>
          </a:p>
        </p:txBody>
      </p:sp>
      <p:sp>
        <p:nvSpPr>
          <p:cNvPr id="239" name="Google Shape;239;p46"/>
          <p:cNvSpPr txBox="1">
            <a:spLocks noGrp="1"/>
          </p:cNvSpPr>
          <p:nvPr>
            <p:ph type="title" idx="5"/>
          </p:nvPr>
        </p:nvSpPr>
        <p:spPr>
          <a:xfrm>
            <a:off x="1048447" y="2631775"/>
            <a:ext cx="2067000" cy="68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a:t>Inicio de sesión</a:t>
            </a:r>
          </a:p>
        </p:txBody>
      </p:sp>
      <p:sp>
        <p:nvSpPr>
          <p:cNvPr id="240" name="Google Shape;240;p4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 no tenemos cuenta, nos registramos en </a:t>
            </a:r>
            <a:r>
              <a:rPr lang="es-MX">
                <a:hlinkClick r:id="rId3"/>
              </a:rPr>
              <a:t>https://hub.docker.com/</a:t>
            </a:r>
            <a:endParaRPr lang="es-MX"/>
          </a:p>
          <a:p>
            <a:pPr marL="0" lvl="0" indent="0" algn="ctr" rtl="0">
              <a:spcBef>
                <a:spcPts val="0"/>
              </a:spcBef>
              <a:spcAft>
                <a:spcPts val="0"/>
              </a:spcAft>
              <a:buNone/>
            </a:pPr>
            <a:endParaRPr lang="es-MX"/>
          </a:p>
        </p:txBody>
      </p:sp>
      <p:cxnSp>
        <p:nvCxnSpPr>
          <p:cNvPr id="241" name="Google Shape;241;p46"/>
          <p:cNvCxnSpPr/>
          <p:nvPr/>
        </p:nvCxnSpPr>
        <p:spPr>
          <a:xfrm>
            <a:off x="4436097" y="3388898"/>
            <a:ext cx="2718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197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6" name="Picture 4" descr="Iniciar Sesión">
            <a:extLst>
              <a:ext uri="{FF2B5EF4-FFF2-40B4-BE49-F238E27FC236}">
                <a16:creationId xmlns:a16="http://schemas.microsoft.com/office/drawing/2014/main" id="{04AE2134-5613-751E-CAD2-0EE1D4BF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543" y="1934857"/>
            <a:ext cx="588808" cy="58917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nsertar icono de imagen - Iconos gratis de interfaz">
            <a:extLst>
              <a:ext uri="{FF2B5EF4-FFF2-40B4-BE49-F238E27FC236}">
                <a16:creationId xmlns:a16="http://schemas.microsoft.com/office/drawing/2014/main" id="{89A50038-32A9-6888-8B91-A5542255A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957" y="2032351"/>
            <a:ext cx="402085" cy="40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25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7303800" cy="6845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Subir contenedor a </a:t>
            </a:r>
            <a:r>
              <a:rPr lang="es-MX" err="1"/>
              <a:t>DockerHub</a:t>
            </a:r>
            <a:endParaRPr lang="es-MX"/>
          </a:p>
        </p:txBody>
      </p:sp>
      <p:cxnSp>
        <p:nvCxnSpPr>
          <p:cNvPr id="234" name="Google Shape;234;p46"/>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1" name="Imagen 10">
            <a:extLst>
              <a:ext uri="{FF2B5EF4-FFF2-40B4-BE49-F238E27FC236}">
                <a16:creationId xmlns:a16="http://schemas.microsoft.com/office/drawing/2014/main" id="{2B31591C-A7FD-06CC-8B8C-6FD1981E2075}"/>
              </a:ext>
            </a:extLst>
          </p:cNvPr>
          <p:cNvPicPr>
            <a:picLocks noChangeAspect="1"/>
          </p:cNvPicPr>
          <p:nvPr/>
        </p:nvPicPr>
        <p:blipFill>
          <a:blip r:embed="rId3"/>
          <a:stretch>
            <a:fillRect/>
          </a:stretch>
        </p:blipFill>
        <p:spPr>
          <a:xfrm>
            <a:off x="1026200" y="1023305"/>
            <a:ext cx="7179300" cy="4120196"/>
          </a:xfrm>
          <a:prstGeom prst="rect">
            <a:avLst/>
          </a:prstGeom>
        </p:spPr>
      </p:pic>
    </p:spTree>
    <p:extLst>
      <p:ext uri="{BB962C8B-B14F-4D97-AF65-F5344CB8AC3E}">
        <p14:creationId xmlns:p14="http://schemas.microsoft.com/office/powerpoint/2010/main" val="216288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037650" y="31904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a:t>
            </a:r>
            <a:endParaRPr/>
          </a:p>
        </p:txBody>
      </p:sp>
      <p:sp>
        <p:nvSpPr>
          <p:cNvPr id="208" name="Google Shape;208;p43"/>
          <p:cNvSpPr txBox="1">
            <a:spLocks noGrp="1"/>
          </p:cNvSpPr>
          <p:nvPr>
            <p:ph type="subTitle" idx="1"/>
          </p:nvPr>
        </p:nvSpPr>
        <p:spPr>
          <a:xfrm>
            <a:off x="3037650" y="3733350"/>
            <a:ext cx="3068700" cy="69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 utilizar kubernetes, necesitaremos del la herramienta minikube</a:t>
            </a:r>
            <a:endParaRPr/>
          </a:p>
        </p:txBody>
      </p:sp>
      <p:cxnSp>
        <p:nvCxnSpPr>
          <p:cNvPr id="209" name="Google Shape;209;p43"/>
          <p:cNvCxnSpPr/>
          <p:nvPr/>
        </p:nvCxnSpPr>
        <p:spPr>
          <a:xfrm>
            <a:off x="2885730" y="3265997"/>
            <a:ext cx="0" cy="99990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Iniciamos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Imagen 6" descr="Texto&#10;&#10;Descripción generada automáticamente">
            <a:extLst>
              <a:ext uri="{FF2B5EF4-FFF2-40B4-BE49-F238E27FC236}">
                <a16:creationId xmlns:a16="http://schemas.microsoft.com/office/drawing/2014/main" id="{D11D9E51-5D48-DFCD-126C-E72688A06AD5}"/>
              </a:ext>
            </a:extLst>
          </p:cNvPr>
          <p:cNvPicPr>
            <a:picLocks noChangeAspect="1"/>
          </p:cNvPicPr>
          <p:nvPr/>
        </p:nvPicPr>
        <p:blipFill>
          <a:blip r:embed="rId3"/>
          <a:stretch>
            <a:fillRect/>
          </a:stretch>
        </p:blipFill>
        <p:spPr>
          <a:xfrm>
            <a:off x="938500" y="1828800"/>
            <a:ext cx="7279680" cy="2025650"/>
          </a:xfrm>
          <a:prstGeom prst="rect">
            <a:avLst/>
          </a:prstGeom>
        </p:spPr>
      </p:pic>
    </p:spTree>
    <p:extLst>
      <p:ext uri="{BB962C8B-B14F-4D97-AF65-F5344CB8AC3E}">
        <p14:creationId xmlns:p14="http://schemas.microsoft.com/office/powerpoint/2010/main" val="2296997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Ver el puerto donde se encuentra la </a:t>
            </a:r>
            <a:r>
              <a:rPr lang="es-MX" err="1"/>
              <a:t>imágen</a:t>
            </a:r>
            <a:r>
              <a:rPr lang="es-MX"/>
              <a:t> Docker</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a:t>Para </a:t>
            </a:r>
            <a:r>
              <a:rPr lang="en-US" err="1"/>
              <a:t>ver</a:t>
            </a:r>
            <a:r>
              <a:rPr lang="en-US"/>
              <a:t> </a:t>
            </a:r>
            <a:r>
              <a:rPr lang="en-US" err="1"/>
              <a:t>los</a:t>
            </a:r>
            <a:r>
              <a:rPr lang="en-US"/>
              <a:t> </a:t>
            </a:r>
            <a:r>
              <a:rPr lang="en-US" err="1"/>
              <a:t>puertos</a:t>
            </a:r>
            <a:r>
              <a:rPr lang="en-US"/>
              <a:t> </a:t>
            </a:r>
            <a:r>
              <a:rPr lang="en-US" err="1"/>
              <a:t>donde</a:t>
            </a:r>
            <a:r>
              <a:rPr lang="en-US"/>
              <a:t> se </a:t>
            </a:r>
            <a:r>
              <a:rPr lang="en-US" err="1"/>
              <a:t>encuentra</a:t>
            </a:r>
            <a:r>
              <a:rPr lang="en-US"/>
              <a:t> </a:t>
            </a:r>
            <a:r>
              <a:rPr lang="en-US" err="1"/>
              <a:t>nuestra</a:t>
            </a:r>
            <a:r>
              <a:rPr lang="en-US"/>
              <a:t> imagen </a:t>
            </a:r>
            <a:r>
              <a:rPr lang="en-US" err="1"/>
              <a:t>utilizamos</a:t>
            </a:r>
            <a:r>
              <a:rPr lang="en-US"/>
              <a:t> </a:t>
            </a:r>
            <a:r>
              <a:rPr lang="en-US" err="1"/>
              <a:t>el</a:t>
            </a:r>
            <a:r>
              <a:rPr lang="en-US"/>
              <a:t> commando:</a:t>
            </a:r>
          </a:p>
          <a:p>
            <a:pPr marL="0" indent="0" algn="ctr"/>
            <a:r>
              <a:rPr lang="en-US" b="1" i="1">
                <a:solidFill>
                  <a:schemeClr val="accent4">
                    <a:lumMod val="75000"/>
                  </a:schemeClr>
                </a:solidFill>
              </a:rPr>
              <a:t>docker </a:t>
            </a:r>
            <a:r>
              <a:rPr lang="en-US" b="1" i="1" err="1">
                <a:solidFill>
                  <a:schemeClr val="accent4">
                    <a:lumMod val="75000"/>
                  </a:schemeClr>
                </a:solidFill>
              </a:rPr>
              <a:t>ps</a:t>
            </a:r>
            <a:r>
              <a:rPr lang="en-US" b="1" i="1">
                <a:solidFill>
                  <a:schemeClr val="accent4">
                    <a:lumMod val="75000"/>
                  </a:schemeClr>
                </a:solidFill>
              </a:rPr>
              <a:t> </a:t>
            </a:r>
          </a:p>
        </p:txBody>
      </p:sp>
      <p:pic>
        <p:nvPicPr>
          <p:cNvPr id="4" name="Imagen 3">
            <a:extLst>
              <a:ext uri="{FF2B5EF4-FFF2-40B4-BE49-F238E27FC236}">
                <a16:creationId xmlns:a16="http://schemas.microsoft.com/office/drawing/2014/main" id="{52DDBEBC-0EE1-5D21-1A39-84156847FC4A}"/>
              </a:ext>
            </a:extLst>
          </p:cNvPr>
          <p:cNvPicPr>
            <a:picLocks noChangeAspect="1"/>
          </p:cNvPicPr>
          <p:nvPr/>
        </p:nvPicPr>
        <p:blipFill>
          <a:blip r:embed="rId3"/>
          <a:stretch>
            <a:fillRect/>
          </a:stretch>
        </p:blipFill>
        <p:spPr>
          <a:xfrm>
            <a:off x="0" y="3632199"/>
            <a:ext cx="9144000" cy="801291"/>
          </a:xfrm>
          <a:prstGeom prst="rect">
            <a:avLst/>
          </a:prstGeom>
        </p:spPr>
      </p:pic>
    </p:spTree>
    <p:extLst>
      <p:ext uri="{BB962C8B-B14F-4D97-AF65-F5344CB8AC3E}">
        <p14:creationId xmlns:p14="http://schemas.microsoft.com/office/powerpoint/2010/main" val="2119323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Verificación de los </a:t>
            </a:r>
            <a:r>
              <a:rPr lang="es-MX" err="1"/>
              <a:t>pods</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a:t>Para </a:t>
            </a:r>
            <a:r>
              <a:rPr lang="en-US" err="1"/>
              <a:t>verificar</a:t>
            </a:r>
            <a:r>
              <a:rPr lang="en-US"/>
              <a:t> que </a:t>
            </a:r>
            <a:r>
              <a:rPr lang="en-US" err="1"/>
              <a:t>los</a:t>
            </a:r>
            <a:r>
              <a:rPr lang="en-US"/>
              <a:t> pods se </a:t>
            </a:r>
            <a:r>
              <a:rPr lang="en-US" err="1"/>
              <a:t>encuentren</a:t>
            </a:r>
            <a:r>
              <a:rPr lang="en-US"/>
              <a:t> </a:t>
            </a:r>
            <a:r>
              <a:rPr lang="en-US" err="1"/>
              <a:t>corriendo</a:t>
            </a:r>
            <a:r>
              <a:rPr lang="en-US"/>
              <a:t> </a:t>
            </a:r>
            <a:r>
              <a:rPr lang="en-US" err="1"/>
              <a:t>correctamente</a:t>
            </a:r>
            <a:r>
              <a:rPr lang="en-US"/>
              <a:t> </a:t>
            </a:r>
            <a:r>
              <a:rPr lang="en-US" err="1"/>
              <a:t>utilizamos</a:t>
            </a:r>
            <a:r>
              <a:rPr lang="en-US"/>
              <a:t> </a:t>
            </a:r>
            <a:r>
              <a:rPr lang="en-US" err="1"/>
              <a:t>el</a:t>
            </a:r>
            <a:r>
              <a:rPr lang="en-US"/>
              <a:t> </a:t>
            </a:r>
            <a:r>
              <a:rPr lang="en-US" err="1"/>
              <a:t>siguiente</a:t>
            </a:r>
            <a:r>
              <a:rPr lang="en-US"/>
              <a:t> </a:t>
            </a:r>
            <a:r>
              <a:rPr lang="en-US" err="1"/>
              <a:t>comando</a:t>
            </a:r>
            <a:r>
              <a:rPr lang="en-US"/>
              <a:t>:</a:t>
            </a:r>
          </a:p>
          <a:p>
            <a:pPr marL="0" indent="0" algn="ctr"/>
            <a:r>
              <a:rPr lang="en-US" b="1" i="1" err="1">
                <a:solidFill>
                  <a:schemeClr val="accent4">
                    <a:lumMod val="75000"/>
                  </a:schemeClr>
                </a:solidFill>
              </a:rPr>
              <a:t>Kubectl</a:t>
            </a:r>
            <a:r>
              <a:rPr lang="en-US" b="1" i="1">
                <a:solidFill>
                  <a:schemeClr val="accent4">
                    <a:lumMod val="75000"/>
                  </a:schemeClr>
                </a:solidFill>
              </a:rPr>
              <a:t> get pod</a:t>
            </a:r>
          </a:p>
        </p:txBody>
      </p:sp>
      <p:pic>
        <p:nvPicPr>
          <p:cNvPr id="4" name="Imagen 3" descr="Imagen de la pantalla de un celular de un mensaje en letras negras&#10;&#10;Descripción generada automáticamente con confianza baja">
            <a:extLst>
              <a:ext uri="{FF2B5EF4-FFF2-40B4-BE49-F238E27FC236}">
                <a16:creationId xmlns:a16="http://schemas.microsoft.com/office/drawing/2014/main" id="{EAF7D14B-2921-AE57-8CD5-6DC5CDD953FB}"/>
              </a:ext>
            </a:extLst>
          </p:cNvPr>
          <p:cNvPicPr>
            <a:picLocks noChangeAspect="1"/>
          </p:cNvPicPr>
          <p:nvPr/>
        </p:nvPicPr>
        <p:blipFill>
          <a:blip r:embed="rId3"/>
          <a:stretch>
            <a:fillRect/>
          </a:stretch>
        </p:blipFill>
        <p:spPr>
          <a:xfrm>
            <a:off x="1444272" y="2419350"/>
            <a:ext cx="6255456" cy="2657475"/>
          </a:xfrm>
          <a:prstGeom prst="rect">
            <a:avLst/>
          </a:prstGeom>
        </p:spPr>
      </p:pic>
    </p:spTree>
    <p:extLst>
      <p:ext uri="{BB962C8B-B14F-4D97-AF65-F5344CB8AC3E}">
        <p14:creationId xmlns:p14="http://schemas.microsoft.com/office/powerpoint/2010/main" val="4188919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Verificación de los servicios</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050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err="1"/>
              <a:t>Obtenemos</a:t>
            </a:r>
            <a:r>
              <a:rPr lang="en-US"/>
              <a:t> </a:t>
            </a:r>
            <a:r>
              <a:rPr lang="en-US" err="1"/>
              <a:t>el</a:t>
            </a:r>
            <a:r>
              <a:rPr lang="en-US"/>
              <a:t> </a:t>
            </a:r>
            <a:r>
              <a:rPr lang="en-US" err="1"/>
              <a:t>servicio</a:t>
            </a:r>
            <a:r>
              <a:rPr lang="en-US"/>
              <a:t> </a:t>
            </a:r>
            <a:r>
              <a:rPr lang="en-US" err="1"/>
              <a:t>en</a:t>
            </a:r>
            <a:r>
              <a:rPr lang="en-US"/>
              <a:t> </a:t>
            </a:r>
            <a:r>
              <a:rPr lang="en-US" err="1"/>
              <a:t>una</a:t>
            </a:r>
            <a:r>
              <a:rPr lang="en-US"/>
              <a:t> IP interna:</a:t>
            </a:r>
          </a:p>
          <a:p>
            <a:pPr marL="0" indent="0" algn="ctr"/>
            <a:r>
              <a:rPr lang="en-US" b="1" i="1" err="1">
                <a:solidFill>
                  <a:schemeClr val="accent4">
                    <a:lumMod val="75000"/>
                  </a:schemeClr>
                </a:solidFill>
              </a:rPr>
              <a:t>Kubectl</a:t>
            </a:r>
            <a:r>
              <a:rPr lang="en-US" b="1" i="1">
                <a:solidFill>
                  <a:schemeClr val="accent4">
                    <a:lumMod val="75000"/>
                  </a:schemeClr>
                </a:solidFill>
              </a:rPr>
              <a:t> get services</a:t>
            </a:r>
          </a:p>
        </p:txBody>
      </p:sp>
      <p:pic>
        <p:nvPicPr>
          <p:cNvPr id="9" name="Imagen 8" descr="Interfaz de usuario gráfica, Texto&#10;&#10;Descripción generada automáticamente">
            <a:extLst>
              <a:ext uri="{FF2B5EF4-FFF2-40B4-BE49-F238E27FC236}">
                <a16:creationId xmlns:a16="http://schemas.microsoft.com/office/drawing/2014/main" id="{E228C22C-BB7A-339E-8787-DCFFD38A4789}"/>
              </a:ext>
            </a:extLst>
          </p:cNvPr>
          <p:cNvPicPr>
            <a:picLocks noChangeAspect="1"/>
          </p:cNvPicPr>
          <p:nvPr/>
        </p:nvPicPr>
        <p:blipFill>
          <a:blip r:embed="rId3"/>
          <a:stretch>
            <a:fillRect/>
          </a:stretch>
        </p:blipFill>
        <p:spPr>
          <a:xfrm>
            <a:off x="770402" y="2245210"/>
            <a:ext cx="7521835" cy="2609849"/>
          </a:xfrm>
          <a:prstGeom prst="rect">
            <a:avLst/>
          </a:prstGeom>
        </p:spPr>
      </p:pic>
    </p:spTree>
    <p:extLst>
      <p:ext uri="{BB962C8B-B14F-4D97-AF65-F5344CB8AC3E}">
        <p14:creationId xmlns:p14="http://schemas.microsoft.com/office/powerpoint/2010/main" val="1014412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Ejecutamos el panel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050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a:t>Con </a:t>
            </a:r>
            <a:r>
              <a:rPr lang="en-US" err="1"/>
              <a:t>el</a:t>
            </a:r>
            <a:r>
              <a:rPr lang="en-US"/>
              <a:t> </a:t>
            </a:r>
            <a:r>
              <a:rPr lang="en-US" err="1"/>
              <a:t>siguiente</a:t>
            </a:r>
            <a:r>
              <a:rPr lang="en-US"/>
              <a:t> </a:t>
            </a:r>
            <a:r>
              <a:rPr lang="en-US" err="1"/>
              <a:t>comando</a:t>
            </a:r>
            <a:r>
              <a:rPr lang="en-US"/>
              <a:t> </a:t>
            </a:r>
            <a:r>
              <a:rPr lang="en-US" err="1"/>
              <a:t>nos</a:t>
            </a:r>
            <a:r>
              <a:rPr lang="en-US"/>
              <a:t> </a:t>
            </a:r>
            <a:r>
              <a:rPr lang="en-US" err="1"/>
              <a:t>dirigimos</a:t>
            </a:r>
            <a:r>
              <a:rPr lang="en-US"/>
              <a:t> al dashboard de </a:t>
            </a:r>
            <a:r>
              <a:rPr lang="en-US" err="1"/>
              <a:t>minikube</a:t>
            </a:r>
            <a:r>
              <a:rPr lang="en-US"/>
              <a:t>:</a:t>
            </a:r>
          </a:p>
          <a:p>
            <a:pPr marL="0" indent="0" algn="ctr"/>
            <a:r>
              <a:rPr lang="en-US" b="1" i="1" err="1">
                <a:solidFill>
                  <a:schemeClr val="accent4">
                    <a:lumMod val="75000"/>
                  </a:schemeClr>
                </a:solidFill>
              </a:rPr>
              <a:t>minikube</a:t>
            </a:r>
            <a:r>
              <a:rPr lang="en-US" b="1" i="1">
                <a:solidFill>
                  <a:schemeClr val="accent4">
                    <a:lumMod val="75000"/>
                  </a:schemeClr>
                </a:solidFill>
              </a:rPr>
              <a:t> dashboard</a:t>
            </a:r>
          </a:p>
        </p:txBody>
      </p:sp>
      <p:pic>
        <p:nvPicPr>
          <p:cNvPr id="4" name="Imagen 3" descr="Texto&#10;&#10;Descripción generada automáticamente">
            <a:extLst>
              <a:ext uri="{FF2B5EF4-FFF2-40B4-BE49-F238E27FC236}">
                <a16:creationId xmlns:a16="http://schemas.microsoft.com/office/drawing/2014/main" id="{6EB01119-CDBC-3A09-C48C-773843F290FC}"/>
              </a:ext>
            </a:extLst>
          </p:cNvPr>
          <p:cNvPicPr>
            <a:picLocks noChangeAspect="1"/>
          </p:cNvPicPr>
          <p:nvPr/>
        </p:nvPicPr>
        <p:blipFill>
          <a:blip r:embed="rId3"/>
          <a:stretch>
            <a:fillRect/>
          </a:stretch>
        </p:blipFill>
        <p:spPr>
          <a:xfrm>
            <a:off x="84817" y="2887335"/>
            <a:ext cx="8974366" cy="1714401"/>
          </a:xfrm>
          <a:prstGeom prst="rect">
            <a:avLst/>
          </a:prstGeom>
        </p:spPr>
      </p:pic>
    </p:spTree>
    <p:extLst>
      <p:ext uri="{BB962C8B-B14F-4D97-AF65-F5344CB8AC3E}">
        <p14:creationId xmlns:p14="http://schemas.microsoft.com/office/powerpoint/2010/main" val="1734832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4" y="1540302"/>
            <a:ext cx="3410585" cy="4922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¿Qué es Docker?</a:t>
            </a:r>
            <a:endParaRPr/>
          </a:p>
        </p:txBody>
      </p:sp>
      <p:sp>
        <p:nvSpPr>
          <p:cNvPr id="266" name="Google Shape;266;p48"/>
          <p:cNvSpPr txBox="1">
            <a:spLocks noGrp="1"/>
          </p:cNvSpPr>
          <p:nvPr>
            <p:ph type="body" idx="1"/>
          </p:nvPr>
        </p:nvSpPr>
        <p:spPr>
          <a:xfrm>
            <a:off x="5337174" y="2031159"/>
            <a:ext cx="3562983" cy="21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a:t>Plataforma que permite crear, probar e implementar aplicaciones rápidamente. Docker empaqueta software en unidades estandarizadas llamadas contenedores que incluyen todo lo necesario para que el software se ejecute.</a:t>
            </a:r>
            <a:endParaRPr/>
          </a:p>
        </p:txBody>
      </p:sp>
      <p:cxnSp>
        <p:nvCxnSpPr>
          <p:cNvPr id="267" name="Google Shape;267;p48"/>
          <p:cNvCxnSpPr>
            <a:cxnSpLocks/>
          </p:cNvCxnSpPr>
          <p:nvPr/>
        </p:nvCxnSpPr>
        <p:spPr>
          <a:xfrm>
            <a:off x="5225150" y="1540302"/>
            <a:ext cx="0" cy="2566878"/>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srcRect l="27085" t="-4602" r="16423" b="-4602"/>
          <a:stretch/>
        </p:blipFill>
        <p:spPr>
          <a:xfrm>
            <a:off x="-422250" y="-236700"/>
            <a:ext cx="4714800" cy="5616900"/>
          </a:xfrm>
          <a:prstGeom prst="flowChartDelay">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7009746"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Ya podemos acceder al panel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n 4" descr="Interfaz de usuario gráfica, Gráfico de burbujas&#10;&#10;Descripción generada automáticamente">
            <a:extLst>
              <a:ext uri="{FF2B5EF4-FFF2-40B4-BE49-F238E27FC236}">
                <a16:creationId xmlns:a16="http://schemas.microsoft.com/office/drawing/2014/main" id="{744B86D2-2CF2-A7AC-5D14-66A768C794A0}"/>
              </a:ext>
            </a:extLst>
          </p:cNvPr>
          <p:cNvPicPr>
            <a:picLocks noChangeAspect="1"/>
          </p:cNvPicPr>
          <p:nvPr/>
        </p:nvPicPr>
        <p:blipFill>
          <a:blip r:embed="rId3"/>
          <a:stretch>
            <a:fillRect/>
          </a:stretch>
        </p:blipFill>
        <p:spPr>
          <a:xfrm>
            <a:off x="0" y="1603129"/>
            <a:ext cx="4165345" cy="2586176"/>
          </a:xfrm>
          <a:prstGeom prst="rect">
            <a:avLst/>
          </a:prstGeom>
        </p:spPr>
      </p:pic>
      <p:pic>
        <p:nvPicPr>
          <p:cNvPr id="7" name="Imagen 6" descr="Captura de pantalla de computadora&#10;&#10;Descripción generada automáticamente">
            <a:extLst>
              <a:ext uri="{FF2B5EF4-FFF2-40B4-BE49-F238E27FC236}">
                <a16:creationId xmlns:a16="http://schemas.microsoft.com/office/drawing/2014/main" id="{525AB991-EB72-03AB-46E9-1C792D6AB15F}"/>
              </a:ext>
            </a:extLst>
          </p:cNvPr>
          <p:cNvPicPr>
            <a:picLocks noChangeAspect="1"/>
          </p:cNvPicPr>
          <p:nvPr/>
        </p:nvPicPr>
        <p:blipFill>
          <a:blip r:embed="rId4"/>
          <a:stretch>
            <a:fillRect/>
          </a:stretch>
        </p:blipFill>
        <p:spPr>
          <a:xfrm>
            <a:off x="4417880" y="1150165"/>
            <a:ext cx="4726120" cy="3039140"/>
          </a:xfrm>
          <a:prstGeom prst="rect">
            <a:avLst/>
          </a:prstGeom>
        </p:spPr>
      </p:pic>
    </p:spTree>
    <p:extLst>
      <p:ext uri="{BB962C8B-B14F-4D97-AF65-F5344CB8AC3E}">
        <p14:creationId xmlns:p14="http://schemas.microsoft.com/office/powerpoint/2010/main" val="2054244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7009746"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Ya podemos acceder al panel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Interfaz de usuario gráfica, Aplicación&#10;&#10;Descripción generada automáticamente">
            <a:extLst>
              <a:ext uri="{FF2B5EF4-FFF2-40B4-BE49-F238E27FC236}">
                <a16:creationId xmlns:a16="http://schemas.microsoft.com/office/drawing/2014/main" id="{5613FBEA-496E-DC19-8CE4-E4C2A5AAFD61}"/>
              </a:ext>
            </a:extLst>
          </p:cNvPr>
          <p:cNvPicPr>
            <a:picLocks noChangeAspect="1"/>
          </p:cNvPicPr>
          <p:nvPr/>
        </p:nvPicPr>
        <p:blipFill>
          <a:blip r:embed="rId3"/>
          <a:stretch>
            <a:fillRect/>
          </a:stretch>
        </p:blipFill>
        <p:spPr>
          <a:xfrm>
            <a:off x="3153508" y="1028699"/>
            <a:ext cx="5990492" cy="1414812"/>
          </a:xfrm>
          <a:prstGeom prst="rect">
            <a:avLst/>
          </a:prstGeom>
        </p:spPr>
      </p:pic>
      <p:pic>
        <p:nvPicPr>
          <p:cNvPr id="6" name="Imagen 5" descr="Captura de pantalla de un celular&#10;&#10;Descripción generada automáticamente">
            <a:extLst>
              <a:ext uri="{FF2B5EF4-FFF2-40B4-BE49-F238E27FC236}">
                <a16:creationId xmlns:a16="http://schemas.microsoft.com/office/drawing/2014/main" id="{BA9CB401-6C14-95C4-85B4-EBB4C6D56B41}"/>
              </a:ext>
            </a:extLst>
          </p:cNvPr>
          <p:cNvPicPr>
            <a:picLocks noChangeAspect="1"/>
          </p:cNvPicPr>
          <p:nvPr/>
        </p:nvPicPr>
        <p:blipFill>
          <a:blip r:embed="rId4"/>
          <a:stretch>
            <a:fillRect/>
          </a:stretch>
        </p:blipFill>
        <p:spPr>
          <a:xfrm>
            <a:off x="82353" y="2203111"/>
            <a:ext cx="3927302" cy="2940389"/>
          </a:xfrm>
          <a:prstGeom prst="rect">
            <a:avLst/>
          </a:prstGeom>
        </p:spPr>
      </p:pic>
    </p:spTree>
    <p:extLst>
      <p:ext uri="{BB962C8B-B14F-4D97-AF65-F5344CB8AC3E}">
        <p14:creationId xmlns:p14="http://schemas.microsoft.com/office/powerpoint/2010/main" val="16420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1850525" y="1157925"/>
            <a:ext cx="5442900" cy="7412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AB40"/>
                </a:solidFill>
              </a:rPr>
              <a:t>Istio</a:t>
            </a:r>
          </a:p>
        </p:txBody>
      </p:sp>
      <p:pic>
        <p:nvPicPr>
          <p:cNvPr id="9222" name="Picture 6" descr="Istio 1.9 ออกแล้ว เน้นเพิ่มความสามารถใหม่สำหรับใช้งานใน Production –  TechTalkThai">
            <a:extLst>
              <a:ext uri="{FF2B5EF4-FFF2-40B4-BE49-F238E27FC236}">
                <a16:creationId xmlns:a16="http://schemas.microsoft.com/office/drawing/2014/main" id="{4BDB0858-50DE-0F01-5ED7-E66D264841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80" t="26632" r="21796" b="29021"/>
          <a:stretch/>
        </p:blipFill>
        <p:spPr bwMode="auto">
          <a:xfrm>
            <a:off x="1580919" y="2078311"/>
            <a:ext cx="5982161" cy="233210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oogle Shape;2106;p63">
            <a:extLst>
              <a:ext uri="{FF2B5EF4-FFF2-40B4-BE49-F238E27FC236}">
                <a16:creationId xmlns:a16="http://schemas.microsoft.com/office/drawing/2014/main" id="{9B39D811-4F1F-F95C-C761-8B9D8DDC96DC}"/>
              </a:ext>
            </a:extLst>
          </p:cNvPr>
          <p:cNvCxnSpPr/>
          <p:nvPr/>
        </p:nvCxnSpPr>
        <p:spPr>
          <a:xfrm>
            <a:off x="3190500" y="1819240"/>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7186136" cy="698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Generamos los archivos de configuración</a:t>
            </a:r>
            <a:endParaRPr/>
          </a:p>
        </p:txBody>
      </p:sp>
      <p:sp>
        <p:nvSpPr>
          <p:cNvPr id="1957" name="Google Shape;1957;p54"/>
          <p:cNvSpPr txBox="1">
            <a:spLocks noGrp="1"/>
          </p:cNvSpPr>
          <p:nvPr>
            <p:ph type="title" idx="4294967295"/>
          </p:nvPr>
        </p:nvSpPr>
        <p:spPr>
          <a:xfrm>
            <a:off x="938500" y="2177185"/>
            <a:ext cx="2850700" cy="7468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400"/>
              <a:t>k</a:t>
            </a:r>
            <a:r>
              <a:rPr lang="en" sz="1400">
                <a:solidFill>
                  <a:schemeClr val="lt1"/>
                </a:solidFill>
              </a:rPr>
              <a:t>ubectl apply –f kubernetes-manifest.yaml</a:t>
            </a:r>
            <a:endParaRPr sz="1400">
              <a:solidFill>
                <a:schemeClr val="lt1"/>
              </a:solidFill>
            </a:endParaRPr>
          </a:p>
        </p:txBody>
      </p:sp>
      <p:sp>
        <p:nvSpPr>
          <p:cNvPr id="1961" name="Google Shape;1961;p54"/>
          <p:cNvSpPr txBox="1">
            <a:spLocks noGrp="1"/>
          </p:cNvSpPr>
          <p:nvPr>
            <p:ph type="subTitle" idx="4294967295"/>
          </p:nvPr>
        </p:nvSpPr>
        <p:spPr>
          <a:xfrm>
            <a:off x="866957" y="1144009"/>
            <a:ext cx="2527854" cy="11008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Aplicamos la configuración de los archivos generados con kubernetes </a:t>
            </a:r>
            <a:endParaRPr sz="1400">
              <a:solidFill>
                <a:schemeClr val="lt1"/>
              </a:solidFill>
            </a:endParaRP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57;p54">
            <a:extLst>
              <a:ext uri="{FF2B5EF4-FFF2-40B4-BE49-F238E27FC236}">
                <a16:creationId xmlns:a16="http://schemas.microsoft.com/office/drawing/2014/main" id="{9C8D72F9-BD99-6862-F153-33AA2CF1495D}"/>
              </a:ext>
            </a:extLst>
          </p:cNvPr>
          <p:cNvSpPr txBox="1">
            <a:spLocks/>
          </p:cNvSpPr>
          <p:nvPr/>
        </p:nvSpPr>
        <p:spPr>
          <a:xfrm>
            <a:off x="5240025" y="2177185"/>
            <a:ext cx="2527854"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s-MX" sz="1400" err="1"/>
              <a:t>kubectl</a:t>
            </a:r>
            <a:r>
              <a:rPr lang="es-MX" sz="1400"/>
              <a:t> </a:t>
            </a:r>
            <a:r>
              <a:rPr lang="es-MX" sz="1400" err="1"/>
              <a:t>get</a:t>
            </a:r>
            <a:r>
              <a:rPr lang="es-MX" sz="1400"/>
              <a:t> </a:t>
            </a:r>
            <a:r>
              <a:rPr lang="es-MX" sz="1400" err="1"/>
              <a:t>pod</a:t>
            </a:r>
            <a:endParaRPr lang="es-MX" sz="1400"/>
          </a:p>
        </p:txBody>
      </p:sp>
      <p:sp>
        <p:nvSpPr>
          <p:cNvPr id="3" name="Google Shape;1961;p54">
            <a:extLst>
              <a:ext uri="{FF2B5EF4-FFF2-40B4-BE49-F238E27FC236}">
                <a16:creationId xmlns:a16="http://schemas.microsoft.com/office/drawing/2014/main" id="{DEF6E034-FA7F-CC59-A561-AA1332598ECD}"/>
              </a:ext>
            </a:extLst>
          </p:cNvPr>
          <p:cNvSpPr txBox="1">
            <a:spLocks/>
          </p:cNvSpPr>
          <p:nvPr/>
        </p:nvSpPr>
        <p:spPr>
          <a:xfrm>
            <a:off x="5240025" y="1144009"/>
            <a:ext cx="2527854" cy="11008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Font typeface="Montserrat"/>
              <a:buNone/>
            </a:pPr>
            <a:r>
              <a:rPr lang="es-MX" sz="1400">
                <a:solidFill>
                  <a:schemeClr val="lt1"/>
                </a:solidFill>
              </a:rPr>
              <a:t>Verificamos las instancias creadas de los </a:t>
            </a:r>
            <a:r>
              <a:rPr lang="es-MX" sz="1400" err="1">
                <a:solidFill>
                  <a:schemeClr val="lt1"/>
                </a:solidFill>
              </a:rPr>
              <a:t>pods</a:t>
            </a:r>
            <a:endParaRPr lang="es-MX" sz="1400">
              <a:solidFill>
                <a:schemeClr val="lt1"/>
              </a:solidFill>
            </a:endParaRPr>
          </a:p>
        </p:txBody>
      </p:sp>
      <p:cxnSp>
        <p:nvCxnSpPr>
          <p:cNvPr id="4" name="Google Shape;1969;p54">
            <a:extLst>
              <a:ext uri="{FF2B5EF4-FFF2-40B4-BE49-F238E27FC236}">
                <a16:creationId xmlns:a16="http://schemas.microsoft.com/office/drawing/2014/main" id="{3FEA2E29-C957-1784-9486-C98F855995CF}"/>
              </a:ext>
            </a:extLst>
          </p:cNvPr>
          <p:cNvCxnSpPr>
            <a:cxnSpLocks/>
          </p:cNvCxnSpPr>
          <p:nvPr/>
        </p:nvCxnSpPr>
        <p:spPr>
          <a:xfrm>
            <a:off x="4399763" y="1384564"/>
            <a:ext cx="0" cy="2383872"/>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Imagen 7" descr="Texto&#10;&#10;Descripción generada automáticamente">
            <a:extLst>
              <a:ext uri="{FF2B5EF4-FFF2-40B4-BE49-F238E27FC236}">
                <a16:creationId xmlns:a16="http://schemas.microsoft.com/office/drawing/2014/main" id="{F83A9609-15F6-00AD-3B6A-C50AA145DFAE}"/>
              </a:ext>
            </a:extLst>
          </p:cNvPr>
          <p:cNvPicPr>
            <a:picLocks noChangeAspect="1"/>
          </p:cNvPicPr>
          <p:nvPr/>
        </p:nvPicPr>
        <p:blipFill>
          <a:blip r:embed="rId3"/>
          <a:stretch>
            <a:fillRect/>
          </a:stretch>
        </p:blipFill>
        <p:spPr>
          <a:xfrm>
            <a:off x="572483" y="2865315"/>
            <a:ext cx="3574186" cy="2268351"/>
          </a:xfrm>
          <a:prstGeom prst="rect">
            <a:avLst/>
          </a:prstGeom>
        </p:spPr>
      </p:pic>
      <p:pic>
        <p:nvPicPr>
          <p:cNvPr id="10" name="Imagen 9" descr="Texto&#10;&#10;Descripción generada automáticamente">
            <a:extLst>
              <a:ext uri="{FF2B5EF4-FFF2-40B4-BE49-F238E27FC236}">
                <a16:creationId xmlns:a16="http://schemas.microsoft.com/office/drawing/2014/main" id="{2BCDBFC9-0641-DBDC-C0B0-E336493BFE08}"/>
              </a:ext>
            </a:extLst>
          </p:cNvPr>
          <p:cNvPicPr>
            <a:picLocks noChangeAspect="1"/>
          </p:cNvPicPr>
          <p:nvPr/>
        </p:nvPicPr>
        <p:blipFill>
          <a:blip r:embed="rId4"/>
          <a:stretch>
            <a:fillRect/>
          </a:stretch>
        </p:blipFill>
        <p:spPr>
          <a:xfrm>
            <a:off x="4652858" y="2865315"/>
            <a:ext cx="4076500" cy="1597931"/>
          </a:xfrm>
          <a:prstGeom prst="rect">
            <a:avLst/>
          </a:prstGeom>
        </p:spPr>
      </p:pic>
    </p:spTree>
    <p:extLst>
      <p:ext uri="{BB962C8B-B14F-4D97-AF65-F5344CB8AC3E}">
        <p14:creationId xmlns:p14="http://schemas.microsoft.com/office/powerpoint/2010/main" val="3932047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7186136" cy="698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de Istio</a:t>
            </a:r>
            <a:endParaRPr/>
          </a:p>
        </p:txBody>
      </p:sp>
      <p:sp>
        <p:nvSpPr>
          <p:cNvPr id="1957" name="Google Shape;1957;p54"/>
          <p:cNvSpPr txBox="1">
            <a:spLocks noGrp="1"/>
          </p:cNvSpPr>
          <p:nvPr>
            <p:ph type="title" idx="4294967295"/>
          </p:nvPr>
        </p:nvSpPr>
        <p:spPr>
          <a:xfrm>
            <a:off x="938500" y="2744533"/>
            <a:ext cx="2405774" cy="9100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kubectl </a:t>
            </a:r>
            <a:r>
              <a:rPr lang="es-MX" sz="1400" err="1">
                <a:solidFill>
                  <a:schemeClr val="lt1"/>
                </a:solidFill>
              </a:rPr>
              <a:t>get</a:t>
            </a:r>
            <a:r>
              <a:rPr lang="es-MX" sz="1400">
                <a:solidFill>
                  <a:schemeClr val="lt1"/>
                </a:solidFill>
              </a:rPr>
              <a:t> </a:t>
            </a:r>
            <a:r>
              <a:rPr lang="es-MX" sz="1400" err="1">
                <a:solidFill>
                  <a:schemeClr val="lt1"/>
                </a:solidFill>
              </a:rPr>
              <a:t>svc</a:t>
            </a:r>
            <a:r>
              <a:rPr lang="es-MX" sz="1400">
                <a:solidFill>
                  <a:schemeClr val="lt1"/>
                </a:solidFill>
              </a:rPr>
              <a:t> -n </a:t>
            </a:r>
            <a:r>
              <a:rPr lang="es-MX" sz="1400" err="1">
                <a:solidFill>
                  <a:schemeClr val="lt1"/>
                </a:solidFill>
              </a:rPr>
              <a:t>istio-system</a:t>
            </a:r>
            <a:endParaRPr sz="1400">
              <a:solidFill>
                <a:schemeClr val="lt1"/>
              </a:solidFill>
            </a:endParaRPr>
          </a:p>
        </p:txBody>
      </p:sp>
      <p:sp>
        <p:nvSpPr>
          <p:cNvPr id="1961" name="Google Shape;1961;p54"/>
          <p:cNvSpPr txBox="1">
            <a:spLocks noGrp="1"/>
          </p:cNvSpPr>
          <p:nvPr>
            <p:ph type="subTitle" idx="4294967295"/>
          </p:nvPr>
        </p:nvSpPr>
        <p:spPr>
          <a:xfrm>
            <a:off x="938500" y="1470854"/>
            <a:ext cx="2405774" cy="11008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Verificamos que se hayan creado las instancias de los pods</a:t>
            </a:r>
            <a:endParaRPr sz="1400">
              <a:solidFill>
                <a:schemeClr val="lt1"/>
              </a:solidFill>
            </a:endParaRP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Texto&#10;&#10;Descripción generada automáticamente">
            <a:extLst>
              <a:ext uri="{FF2B5EF4-FFF2-40B4-BE49-F238E27FC236}">
                <a16:creationId xmlns:a16="http://schemas.microsoft.com/office/drawing/2014/main" id="{81F495A2-B6E3-5AC9-08DE-BE07BE79C36C}"/>
              </a:ext>
            </a:extLst>
          </p:cNvPr>
          <p:cNvPicPr>
            <a:picLocks noChangeAspect="1"/>
          </p:cNvPicPr>
          <p:nvPr/>
        </p:nvPicPr>
        <p:blipFill>
          <a:blip r:embed="rId3"/>
          <a:stretch>
            <a:fillRect/>
          </a:stretch>
        </p:blipFill>
        <p:spPr>
          <a:xfrm>
            <a:off x="3727938" y="2021302"/>
            <a:ext cx="5239049" cy="934952"/>
          </a:xfrm>
          <a:prstGeom prst="rect">
            <a:avLst/>
          </a:prstGeom>
        </p:spPr>
      </p:pic>
    </p:spTree>
    <p:extLst>
      <p:ext uri="{BB962C8B-B14F-4D97-AF65-F5344CB8AC3E}">
        <p14:creationId xmlns:p14="http://schemas.microsoft.com/office/powerpoint/2010/main" val="3673378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7186136" cy="698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Acceder a </a:t>
            </a:r>
            <a:r>
              <a:rPr lang="es-MX" err="1"/>
              <a:t>Kiali</a:t>
            </a:r>
            <a:endParaRPr/>
          </a:p>
        </p:txBody>
      </p:sp>
      <p:sp>
        <p:nvSpPr>
          <p:cNvPr id="1957" name="Google Shape;1957;p54"/>
          <p:cNvSpPr txBox="1">
            <a:spLocks noGrp="1"/>
          </p:cNvSpPr>
          <p:nvPr>
            <p:ph type="title" idx="4294967295"/>
          </p:nvPr>
        </p:nvSpPr>
        <p:spPr>
          <a:xfrm>
            <a:off x="938500" y="2750927"/>
            <a:ext cx="2527854" cy="9100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400" err="1">
                <a:solidFill>
                  <a:schemeClr val="lt1"/>
                </a:solidFill>
              </a:rPr>
              <a:t>kubectl</a:t>
            </a:r>
            <a:r>
              <a:rPr lang="es-MX" sz="1400">
                <a:solidFill>
                  <a:schemeClr val="lt1"/>
                </a:solidFill>
              </a:rPr>
              <a:t> </a:t>
            </a:r>
            <a:r>
              <a:rPr lang="es-MX" sz="1400" err="1">
                <a:solidFill>
                  <a:schemeClr val="lt1"/>
                </a:solidFill>
              </a:rPr>
              <a:t>port</a:t>
            </a:r>
            <a:r>
              <a:rPr lang="es-MX" sz="1400">
                <a:solidFill>
                  <a:schemeClr val="lt1"/>
                </a:solidFill>
              </a:rPr>
              <a:t>-forward </a:t>
            </a:r>
            <a:r>
              <a:rPr lang="es-MX" sz="1400" err="1">
                <a:solidFill>
                  <a:schemeClr val="lt1"/>
                </a:solidFill>
              </a:rPr>
              <a:t>svc</a:t>
            </a:r>
            <a:r>
              <a:rPr lang="es-MX" sz="1400">
                <a:solidFill>
                  <a:schemeClr val="lt1"/>
                </a:solidFill>
              </a:rPr>
              <a:t>/</a:t>
            </a:r>
            <a:r>
              <a:rPr lang="es-MX" sz="1400" err="1">
                <a:solidFill>
                  <a:schemeClr val="lt1"/>
                </a:solidFill>
              </a:rPr>
              <a:t>kiali</a:t>
            </a:r>
            <a:r>
              <a:rPr lang="es-MX" sz="1400">
                <a:solidFill>
                  <a:schemeClr val="lt1"/>
                </a:solidFill>
              </a:rPr>
              <a:t> -n </a:t>
            </a:r>
            <a:r>
              <a:rPr lang="es-MX" sz="1400" err="1">
                <a:solidFill>
                  <a:schemeClr val="lt1"/>
                </a:solidFill>
              </a:rPr>
              <a:t>istio-system</a:t>
            </a:r>
            <a:r>
              <a:rPr lang="es-MX" sz="1400">
                <a:solidFill>
                  <a:schemeClr val="lt1"/>
                </a:solidFill>
              </a:rPr>
              <a:t> 20001</a:t>
            </a:r>
          </a:p>
        </p:txBody>
      </p:sp>
      <p:sp>
        <p:nvSpPr>
          <p:cNvPr id="1961" name="Google Shape;1961;p54"/>
          <p:cNvSpPr txBox="1">
            <a:spLocks noGrp="1"/>
          </p:cNvSpPr>
          <p:nvPr>
            <p:ph type="subTitle" idx="4294967295"/>
          </p:nvPr>
        </p:nvSpPr>
        <p:spPr>
          <a:xfrm>
            <a:off x="938500" y="1483282"/>
            <a:ext cx="2482507" cy="11008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Accedemos a Kiali, </a:t>
            </a:r>
            <a:r>
              <a:rPr lang="es-MX" sz="1400">
                <a:solidFill>
                  <a:schemeClr val="lt1"/>
                </a:solidFill>
              </a:rPr>
              <a:t>una consola de administración para </a:t>
            </a:r>
            <a:r>
              <a:rPr lang="es-MX" sz="1400" err="1">
                <a:solidFill>
                  <a:schemeClr val="lt1"/>
                </a:solidFill>
              </a:rPr>
              <a:t>Istio</a:t>
            </a:r>
            <a:endParaRPr sz="1400">
              <a:solidFill>
                <a:schemeClr val="lt1"/>
              </a:solidFill>
            </a:endParaRP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Texto&#10;&#10;Descripción generada automáticamente">
            <a:extLst>
              <a:ext uri="{FF2B5EF4-FFF2-40B4-BE49-F238E27FC236}">
                <a16:creationId xmlns:a16="http://schemas.microsoft.com/office/drawing/2014/main" id="{10C19C4D-327D-E4C4-89EE-2667FF3471B1}"/>
              </a:ext>
            </a:extLst>
          </p:cNvPr>
          <p:cNvPicPr>
            <a:picLocks noChangeAspect="1"/>
          </p:cNvPicPr>
          <p:nvPr/>
        </p:nvPicPr>
        <p:blipFill>
          <a:blip r:embed="rId3"/>
          <a:stretch>
            <a:fillRect/>
          </a:stretch>
        </p:blipFill>
        <p:spPr>
          <a:xfrm>
            <a:off x="3708755" y="1891525"/>
            <a:ext cx="5347754" cy="954351"/>
          </a:xfrm>
          <a:prstGeom prst="rect">
            <a:avLst/>
          </a:prstGeom>
        </p:spPr>
      </p:pic>
    </p:spTree>
    <p:extLst>
      <p:ext uri="{BB962C8B-B14F-4D97-AF65-F5344CB8AC3E}">
        <p14:creationId xmlns:p14="http://schemas.microsoft.com/office/powerpoint/2010/main" val="2147140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Funcionamiento de kiali!</a:t>
            </a:r>
            <a:endParaRPr/>
          </a:p>
        </p:txBody>
      </p:sp>
      <p:cxnSp>
        <p:nvCxnSpPr>
          <p:cNvPr id="281" name="Google Shape;281;p50"/>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Diagrama&#10;&#10;Descripción generada automáticamente con confianza media">
            <a:extLst>
              <a:ext uri="{FF2B5EF4-FFF2-40B4-BE49-F238E27FC236}">
                <a16:creationId xmlns:a16="http://schemas.microsoft.com/office/drawing/2014/main" id="{AD1328E3-F10C-0923-A7ED-076829F229CF}"/>
              </a:ext>
            </a:extLst>
          </p:cNvPr>
          <p:cNvPicPr>
            <a:picLocks noChangeAspect="1"/>
          </p:cNvPicPr>
          <p:nvPr/>
        </p:nvPicPr>
        <p:blipFill>
          <a:blip r:embed="rId3"/>
          <a:stretch>
            <a:fillRect/>
          </a:stretch>
        </p:blipFill>
        <p:spPr>
          <a:xfrm>
            <a:off x="927245" y="1164270"/>
            <a:ext cx="7278255" cy="356520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79103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OpenShift</a:t>
            </a:r>
            <a:endParaRPr/>
          </a:p>
        </p:txBody>
      </p:sp>
      <p:sp>
        <p:nvSpPr>
          <p:cNvPr id="274" name="Google Shape;274;p49"/>
          <p:cNvSpPr txBox="1">
            <a:spLocks noGrp="1"/>
          </p:cNvSpPr>
          <p:nvPr>
            <p:ph type="subTitle" idx="1"/>
          </p:nvPr>
        </p:nvSpPr>
        <p:spPr>
          <a:xfrm>
            <a:off x="2481900" y="294155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Plataforma para desplegar la aplicación Web</a:t>
            </a:r>
            <a:endParaRPr/>
          </a:p>
        </p:txBody>
      </p:sp>
      <p:cxnSp>
        <p:nvCxnSpPr>
          <p:cNvPr id="275" name="Google Shape;275;p49"/>
          <p:cNvCxnSpPr/>
          <p:nvPr/>
        </p:nvCxnSpPr>
        <p:spPr>
          <a:xfrm>
            <a:off x="3190500" y="277630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50" name="Picture 2" descr="OpenShift Toolkit by Red Hat - IntelliJ IDEs Plugin | Marketplace">
            <a:extLst>
              <a:ext uri="{FF2B5EF4-FFF2-40B4-BE49-F238E27FC236}">
                <a16:creationId xmlns:a16="http://schemas.microsoft.com/office/drawing/2014/main" id="{58455A9B-03EF-E8B2-7F63-83AAA3F74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5902" y="498835"/>
            <a:ext cx="1292195" cy="1292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4"/>
            <a:ext cx="7186136" cy="9099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Añadimos el proyecto para ejecutarse en la plataforma </a:t>
            </a:r>
            <a:r>
              <a:rPr lang="es-MX" err="1"/>
              <a:t>OpenShift</a:t>
            </a:r>
            <a:endParaRPr/>
          </a:p>
        </p:txBody>
      </p:sp>
      <p:sp>
        <p:nvSpPr>
          <p:cNvPr id="1961" name="Google Shape;1961;p54"/>
          <p:cNvSpPr txBox="1">
            <a:spLocks noGrp="1"/>
          </p:cNvSpPr>
          <p:nvPr>
            <p:ph type="subTitle" idx="4294967295"/>
          </p:nvPr>
        </p:nvSpPr>
        <p:spPr>
          <a:xfrm>
            <a:off x="938500" y="1475853"/>
            <a:ext cx="3378930" cy="613863"/>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MX" sz="1400">
                <a:solidFill>
                  <a:schemeClr val="lt1"/>
                </a:solidFill>
              </a:rPr>
              <a:t>Primero debemos acceder a </a:t>
            </a:r>
            <a:r>
              <a:rPr lang="es-MX" sz="1400" err="1">
                <a:solidFill>
                  <a:schemeClr val="lt1"/>
                </a:solidFill>
              </a:rPr>
              <a:t>OpenShift</a:t>
            </a:r>
            <a:r>
              <a:rPr lang="es-MX" sz="1400">
                <a:solidFill>
                  <a:schemeClr val="lt1"/>
                </a:solidFill>
              </a:rPr>
              <a:t> creando una cuenta.</a:t>
            </a: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61;p54">
            <a:extLst>
              <a:ext uri="{FF2B5EF4-FFF2-40B4-BE49-F238E27FC236}">
                <a16:creationId xmlns:a16="http://schemas.microsoft.com/office/drawing/2014/main" id="{D5E12216-BBA0-7F01-8978-73B89844F5C3}"/>
              </a:ext>
            </a:extLst>
          </p:cNvPr>
          <p:cNvSpPr txBox="1">
            <a:spLocks/>
          </p:cNvSpPr>
          <p:nvPr/>
        </p:nvSpPr>
        <p:spPr>
          <a:xfrm>
            <a:off x="938500" y="2489990"/>
            <a:ext cx="5078636" cy="61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Una vez teniendo una cuenta añadimos el proyecto desde un repositorio dirigiéndonos al apartado “+</a:t>
            </a:r>
            <a:r>
              <a:rPr lang="es-MX" sz="1400" err="1">
                <a:solidFill>
                  <a:schemeClr val="lt1"/>
                </a:solidFill>
              </a:rPr>
              <a:t>Add</a:t>
            </a:r>
            <a:r>
              <a:rPr lang="es-MX" sz="1400">
                <a:solidFill>
                  <a:schemeClr val="lt1"/>
                </a:solidFill>
              </a:rPr>
              <a:t>”</a:t>
            </a:r>
          </a:p>
        </p:txBody>
      </p:sp>
      <p:pic>
        <p:nvPicPr>
          <p:cNvPr id="4" name="Imagen 3">
            <a:extLst>
              <a:ext uri="{FF2B5EF4-FFF2-40B4-BE49-F238E27FC236}">
                <a16:creationId xmlns:a16="http://schemas.microsoft.com/office/drawing/2014/main" id="{9DB45797-E974-7E6D-417B-72F5ED1DB582}"/>
              </a:ext>
            </a:extLst>
          </p:cNvPr>
          <p:cNvPicPr>
            <a:picLocks noChangeAspect="1"/>
          </p:cNvPicPr>
          <p:nvPr/>
        </p:nvPicPr>
        <p:blipFill>
          <a:blip r:embed="rId3"/>
          <a:stretch>
            <a:fillRect/>
          </a:stretch>
        </p:blipFill>
        <p:spPr>
          <a:xfrm>
            <a:off x="6143887" y="1355023"/>
            <a:ext cx="1659971" cy="1687987"/>
          </a:xfrm>
          <a:prstGeom prst="rect">
            <a:avLst/>
          </a:prstGeom>
        </p:spPr>
      </p:pic>
      <p:cxnSp>
        <p:nvCxnSpPr>
          <p:cNvPr id="5" name="Conector recto de flecha 4">
            <a:extLst>
              <a:ext uri="{FF2B5EF4-FFF2-40B4-BE49-F238E27FC236}">
                <a16:creationId xmlns:a16="http://schemas.microsoft.com/office/drawing/2014/main" id="{04ECD860-6F2E-2080-843F-5B75EC7DAAF2}"/>
              </a:ext>
            </a:extLst>
          </p:cNvPr>
          <p:cNvCxnSpPr>
            <a:cxnSpLocks/>
          </p:cNvCxnSpPr>
          <p:nvPr/>
        </p:nvCxnSpPr>
        <p:spPr>
          <a:xfrm flipV="1">
            <a:off x="3990134" y="1782785"/>
            <a:ext cx="2027002" cy="1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D5D86242-3549-4C30-F2CD-E431D4D0EC93}"/>
              </a:ext>
            </a:extLst>
          </p:cNvPr>
          <p:cNvPicPr>
            <a:picLocks noChangeAspect="1"/>
          </p:cNvPicPr>
          <p:nvPr/>
        </p:nvPicPr>
        <p:blipFill>
          <a:blip r:embed="rId4"/>
          <a:stretch>
            <a:fillRect/>
          </a:stretch>
        </p:blipFill>
        <p:spPr>
          <a:xfrm>
            <a:off x="5945738" y="3349941"/>
            <a:ext cx="2362659" cy="1489676"/>
          </a:xfrm>
          <a:prstGeom prst="rect">
            <a:avLst/>
          </a:prstGeom>
        </p:spPr>
      </p:pic>
      <p:cxnSp>
        <p:nvCxnSpPr>
          <p:cNvPr id="9" name="Conector recto de flecha 8">
            <a:extLst>
              <a:ext uri="{FF2B5EF4-FFF2-40B4-BE49-F238E27FC236}">
                <a16:creationId xmlns:a16="http://schemas.microsoft.com/office/drawing/2014/main" id="{3AD91883-7882-0C11-270E-72DF4D6A42AD}"/>
              </a:ext>
            </a:extLst>
          </p:cNvPr>
          <p:cNvCxnSpPr>
            <a:cxnSpLocks/>
          </p:cNvCxnSpPr>
          <p:nvPr/>
        </p:nvCxnSpPr>
        <p:spPr>
          <a:xfrm>
            <a:off x="5563133" y="3103853"/>
            <a:ext cx="530736" cy="13978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Google Shape;1961;p54">
            <a:extLst>
              <a:ext uri="{FF2B5EF4-FFF2-40B4-BE49-F238E27FC236}">
                <a16:creationId xmlns:a16="http://schemas.microsoft.com/office/drawing/2014/main" id="{0EC90041-5F8B-CA54-7E90-BC652782EE31}"/>
              </a:ext>
            </a:extLst>
          </p:cNvPr>
          <p:cNvSpPr txBox="1">
            <a:spLocks/>
          </p:cNvSpPr>
          <p:nvPr/>
        </p:nvSpPr>
        <p:spPr>
          <a:xfrm>
            <a:off x="938499" y="3368396"/>
            <a:ext cx="3716627" cy="800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Y seleccionamos “</a:t>
            </a:r>
            <a:r>
              <a:rPr lang="es-MX" sz="1400" err="1">
                <a:solidFill>
                  <a:schemeClr val="lt1"/>
                </a:solidFill>
              </a:rPr>
              <a:t>Get</a:t>
            </a:r>
            <a:r>
              <a:rPr lang="es-MX" sz="1400">
                <a:solidFill>
                  <a:schemeClr val="lt1"/>
                </a:solidFill>
              </a:rPr>
              <a:t> </a:t>
            </a:r>
            <a:r>
              <a:rPr lang="es-MX" sz="1400" err="1">
                <a:solidFill>
                  <a:schemeClr val="lt1"/>
                </a:solidFill>
              </a:rPr>
              <a:t>from</a:t>
            </a:r>
            <a:r>
              <a:rPr lang="es-MX" sz="1400">
                <a:solidFill>
                  <a:schemeClr val="lt1"/>
                </a:solidFill>
              </a:rPr>
              <a:t> Git” para importar nuestro proyecto desde nuestro repositorio en </a:t>
            </a:r>
            <a:r>
              <a:rPr lang="es-MX" sz="1400" err="1">
                <a:solidFill>
                  <a:schemeClr val="lt1"/>
                </a:solidFill>
              </a:rPr>
              <a:t>Github</a:t>
            </a:r>
            <a:endParaRPr lang="es-MX" sz="1400">
              <a:solidFill>
                <a:schemeClr val="lt1"/>
              </a:solidFill>
            </a:endParaRPr>
          </a:p>
        </p:txBody>
      </p:sp>
      <p:cxnSp>
        <p:nvCxnSpPr>
          <p:cNvPr id="17" name="Conector recto de flecha 16">
            <a:extLst>
              <a:ext uri="{FF2B5EF4-FFF2-40B4-BE49-F238E27FC236}">
                <a16:creationId xmlns:a16="http://schemas.microsoft.com/office/drawing/2014/main" id="{44744EAB-4054-8DC5-DCD9-C21D2626A0E3}"/>
              </a:ext>
            </a:extLst>
          </p:cNvPr>
          <p:cNvCxnSpPr>
            <a:cxnSpLocks/>
          </p:cNvCxnSpPr>
          <p:nvPr/>
        </p:nvCxnSpPr>
        <p:spPr>
          <a:xfrm>
            <a:off x="3427401" y="4169151"/>
            <a:ext cx="281354" cy="332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D8125F45-B51F-2071-0D48-8954D8A60FEB}"/>
              </a:ext>
            </a:extLst>
          </p:cNvPr>
          <p:cNvPicPr>
            <a:picLocks noChangeAspect="1"/>
          </p:cNvPicPr>
          <p:nvPr/>
        </p:nvPicPr>
        <p:blipFill>
          <a:blip r:embed="rId5"/>
          <a:stretch>
            <a:fillRect/>
          </a:stretch>
        </p:blipFill>
        <p:spPr>
          <a:xfrm>
            <a:off x="3779962" y="4196086"/>
            <a:ext cx="1955604" cy="933172"/>
          </a:xfrm>
          <a:prstGeom prst="rect">
            <a:avLst/>
          </a:prstGeom>
        </p:spPr>
      </p:pic>
    </p:spTree>
    <p:extLst>
      <p:ext uri="{BB962C8B-B14F-4D97-AF65-F5344CB8AC3E}">
        <p14:creationId xmlns:p14="http://schemas.microsoft.com/office/powerpoint/2010/main" val="3877398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9" name="Google Shape;1961;p54">
            <a:extLst>
              <a:ext uri="{FF2B5EF4-FFF2-40B4-BE49-F238E27FC236}">
                <a16:creationId xmlns:a16="http://schemas.microsoft.com/office/drawing/2014/main" id="{2283FA04-3FEF-89CE-1FC0-0A1C946168B2}"/>
              </a:ext>
            </a:extLst>
          </p:cNvPr>
          <p:cNvSpPr txBox="1">
            <a:spLocks/>
          </p:cNvSpPr>
          <p:nvPr/>
        </p:nvSpPr>
        <p:spPr>
          <a:xfrm>
            <a:off x="938500" y="1475853"/>
            <a:ext cx="3378930" cy="61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Colocamos la dirección del repositorio a importar</a:t>
            </a:r>
          </a:p>
        </p:txBody>
      </p:sp>
      <p:cxnSp>
        <p:nvCxnSpPr>
          <p:cNvPr id="30" name="Google Shape;1969;p54">
            <a:extLst>
              <a:ext uri="{FF2B5EF4-FFF2-40B4-BE49-F238E27FC236}">
                <a16:creationId xmlns:a16="http://schemas.microsoft.com/office/drawing/2014/main" id="{CCCA10F0-F266-84F0-8D76-2F136E3F5300}"/>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2" name="Conector recto de flecha 31">
            <a:extLst>
              <a:ext uri="{FF2B5EF4-FFF2-40B4-BE49-F238E27FC236}">
                <a16:creationId xmlns:a16="http://schemas.microsoft.com/office/drawing/2014/main" id="{564DE88A-83AB-AEBC-5E47-0A884DCD5E13}"/>
              </a:ext>
            </a:extLst>
          </p:cNvPr>
          <p:cNvCxnSpPr>
            <a:cxnSpLocks/>
          </p:cNvCxnSpPr>
          <p:nvPr/>
        </p:nvCxnSpPr>
        <p:spPr>
          <a:xfrm>
            <a:off x="1294798" y="2544919"/>
            <a:ext cx="142010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8" name="Google Shape;1955;p54">
            <a:extLst>
              <a:ext uri="{FF2B5EF4-FFF2-40B4-BE49-F238E27FC236}">
                <a16:creationId xmlns:a16="http://schemas.microsoft.com/office/drawing/2014/main" id="{74E99648-786B-DFFB-C76B-CF041789C3B0}"/>
              </a:ext>
            </a:extLst>
          </p:cNvPr>
          <p:cNvSpPr txBox="1">
            <a:spLocks noGrp="1"/>
          </p:cNvSpPr>
          <p:nvPr>
            <p:ph type="title"/>
          </p:nvPr>
        </p:nvSpPr>
        <p:spPr>
          <a:xfrm>
            <a:off x="938500" y="445024"/>
            <a:ext cx="7186136" cy="909999"/>
          </a:xfrm>
          <a:prstGeom prst="rect">
            <a:avLst/>
          </a:prstGeom>
        </p:spPr>
        <p:txBody>
          <a:bodyPr spcFirstLastPara="1" wrap="square" lIns="91425" tIns="91425" rIns="91425" bIns="91425" anchor="t" anchorCtr="0">
            <a:noAutofit/>
          </a:bodyPr>
          <a:lstStyle/>
          <a:p>
            <a:pPr algn="l">
              <a:buClr>
                <a:schemeClr val="accent1"/>
              </a:buClr>
              <a:buSzPts val="2400"/>
            </a:pPr>
            <a:r>
              <a:rPr lang="es-MX" sz="2400">
                <a:solidFill>
                  <a:schemeClr val="accent1"/>
                </a:solidFill>
              </a:rPr>
              <a:t>Configuramos la importación del proyecto a </a:t>
            </a:r>
            <a:r>
              <a:rPr lang="es-MX" sz="2400" err="1">
                <a:solidFill>
                  <a:schemeClr val="accent1"/>
                </a:solidFill>
              </a:rPr>
              <a:t>OpenShift</a:t>
            </a:r>
            <a:endParaRPr sz="2400">
              <a:solidFill>
                <a:schemeClr val="accent1"/>
              </a:solidFill>
            </a:endParaRPr>
          </a:p>
        </p:txBody>
      </p:sp>
      <p:pic>
        <p:nvPicPr>
          <p:cNvPr id="53" name="Imagen 52" descr="Interfaz de usuario gráfica, Aplicación&#10;&#10;Descripción generada automáticamente">
            <a:extLst>
              <a:ext uri="{FF2B5EF4-FFF2-40B4-BE49-F238E27FC236}">
                <a16:creationId xmlns:a16="http://schemas.microsoft.com/office/drawing/2014/main" id="{F54BFBC2-691B-E0C9-DC49-E594A1E4797D}"/>
              </a:ext>
            </a:extLst>
          </p:cNvPr>
          <p:cNvPicPr>
            <a:picLocks noChangeAspect="1"/>
          </p:cNvPicPr>
          <p:nvPr/>
        </p:nvPicPr>
        <p:blipFill>
          <a:blip r:embed="rId3"/>
          <a:stretch>
            <a:fillRect/>
          </a:stretch>
        </p:blipFill>
        <p:spPr>
          <a:xfrm>
            <a:off x="3789200" y="1475853"/>
            <a:ext cx="4799976" cy="2811414"/>
          </a:xfrm>
          <a:prstGeom prst="rect">
            <a:avLst/>
          </a:prstGeom>
        </p:spPr>
      </p:pic>
    </p:spTree>
    <p:extLst>
      <p:ext uri="{BB962C8B-B14F-4D97-AF65-F5344CB8AC3E}">
        <p14:creationId xmlns:p14="http://schemas.microsoft.com/office/powerpoint/2010/main" val="172749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644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Docker o Docker Compose</a:t>
            </a:r>
            <a:endParaRPr/>
          </a:p>
        </p:txBody>
      </p:sp>
      <p:cxnSp>
        <p:nvCxnSpPr>
          <p:cNvPr id="222" name="Google Shape;222;p45"/>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4" name="Google Shape;224;p45"/>
          <p:cNvSpPr txBox="1">
            <a:spLocks noGrp="1"/>
          </p:cNvSpPr>
          <p:nvPr>
            <p:ph type="subTitle" idx="1"/>
          </p:nvPr>
        </p:nvSpPr>
        <p:spPr>
          <a:xfrm>
            <a:off x="1026200" y="1164873"/>
            <a:ext cx="4541600" cy="19832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a:t>La diferencia clave entre </a:t>
            </a:r>
            <a:r>
              <a:rPr lang="es-MX" err="1"/>
              <a:t>docker</a:t>
            </a:r>
            <a:r>
              <a:rPr lang="es-MX"/>
              <a:t> run y </a:t>
            </a:r>
            <a:r>
              <a:rPr lang="es-MX" err="1"/>
              <a:t>docker-compose</a:t>
            </a:r>
            <a:r>
              <a:rPr lang="es-MX"/>
              <a:t> es que </a:t>
            </a:r>
            <a:r>
              <a:rPr lang="es-MX" err="1"/>
              <a:t>docker</a:t>
            </a:r>
            <a:r>
              <a:rPr lang="es-MX"/>
              <a:t> run se basa completamente en la línea de comandos, mientras que </a:t>
            </a:r>
            <a:r>
              <a:rPr lang="es-MX" err="1"/>
              <a:t>docker-compose</a:t>
            </a:r>
            <a:r>
              <a:rPr lang="es-MX"/>
              <a:t> lee los datos de configuración de un archivo YAML. </a:t>
            </a:r>
          </a:p>
          <a:p>
            <a:pPr marL="0" lvl="0" indent="0" algn="just" rtl="0">
              <a:spcBef>
                <a:spcPts val="0"/>
              </a:spcBef>
              <a:spcAft>
                <a:spcPts val="0"/>
              </a:spcAft>
              <a:buNone/>
            </a:pPr>
            <a:endParaRPr lang="es-MX"/>
          </a:p>
          <a:p>
            <a:pPr marL="0" lvl="0" indent="0" algn="just" rtl="0">
              <a:spcBef>
                <a:spcPts val="0"/>
              </a:spcBef>
              <a:spcAft>
                <a:spcPts val="0"/>
              </a:spcAft>
              <a:buNone/>
            </a:pPr>
            <a:r>
              <a:rPr lang="es-MX"/>
              <a:t>Además, </a:t>
            </a:r>
            <a:r>
              <a:rPr lang="es-MX" err="1"/>
              <a:t>docker</a:t>
            </a:r>
            <a:r>
              <a:rPr lang="es-MX"/>
              <a:t> run solo puede iniciar un contenedor a la vez, mientras que </a:t>
            </a:r>
            <a:r>
              <a:rPr lang="es-MX" err="1"/>
              <a:t>docker-compose</a:t>
            </a:r>
            <a:r>
              <a:rPr lang="es-MX"/>
              <a:t> configurará y ejecutará varios.</a:t>
            </a:r>
            <a:endParaRPr lang="en-US"/>
          </a:p>
        </p:txBody>
      </p:sp>
      <p:pic>
        <p:nvPicPr>
          <p:cNvPr id="4098" name="Picture 2" descr="Dockerfile and Docker-compose | by Shivam Garg | May, 2021 | Medium | Medium">
            <a:extLst>
              <a:ext uri="{FF2B5EF4-FFF2-40B4-BE49-F238E27FC236}">
                <a16:creationId xmlns:a16="http://schemas.microsoft.com/office/drawing/2014/main" id="{D52C878C-7192-6F86-E16F-83B96CB2C1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97" t="21760" r="6830" b="23182"/>
          <a:stretch/>
        </p:blipFill>
        <p:spPr bwMode="auto">
          <a:xfrm>
            <a:off x="1026200" y="3527818"/>
            <a:ext cx="493014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cxnSp>
        <p:nvCxnSpPr>
          <p:cNvPr id="30" name="Google Shape;1969;p54">
            <a:extLst>
              <a:ext uri="{FF2B5EF4-FFF2-40B4-BE49-F238E27FC236}">
                <a16:creationId xmlns:a16="http://schemas.microsoft.com/office/drawing/2014/main" id="{CCCA10F0-F266-84F0-8D76-2F136E3F5300}"/>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1" name="Google Shape;1961;p54">
            <a:extLst>
              <a:ext uri="{FF2B5EF4-FFF2-40B4-BE49-F238E27FC236}">
                <a16:creationId xmlns:a16="http://schemas.microsoft.com/office/drawing/2014/main" id="{E54AA42A-57BD-4590-6575-808110E5919C}"/>
              </a:ext>
            </a:extLst>
          </p:cNvPr>
          <p:cNvSpPr txBox="1">
            <a:spLocks/>
          </p:cNvSpPr>
          <p:nvPr/>
        </p:nvSpPr>
        <p:spPr>
          <a:xfrm>
            <a:off x="938499" y="1802265"/>
            <a:ext cx="3083581" cy="386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Configuramos la aplicación</a:t>
            </a:r>
          </a:p>
        </p:txBody>
      </p:sp>
      <p:cxnSp>
        <p:nvCxnSpPr>
          <p:cNvPr id="33" name="Conector recto de flecha 32">
            <a:extLst>
              <a:ext uri="{FF2B5EF4-FFF2-40B4-BE49-F238E27FC236}">
                <a16:creationId xmlns:a16="http://schemas.microsoft.com/office/drawing/2014/main" id="{C702757A-1CA3-E410-9ECB-DA6C6DE48EDF}"/>
              </a:ext>
            </a:extLst>
          </p:cNvPr>
          <p:cNvCxnSpPr>
            <a:cxnSpLocks/>
          </p:cNvCxnSpPr>
          <p:nvPr/>
        </p:nvCxnSpPr>
        <p:spPr>
          <a:xfrm>
            <a:off x="3648523" y="1977378"/>
            <a:ext cx="1530946" cy="180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Google Shape;1961;p54">
            <a:extLst>
              <a:ext uri="{FF2B5EF4-FFF2-40B4-BE49-F238E27FC236}">
                <a16:creationId xmlns:a16="http://schemas.microsoft.com/office/drawing/2014/main" id="{2FFF1840-C98C-61C3-3343-D374ABE8F19B}"/>
              </a:ext>
            </a:extLst>
          </p:cNvPr>
          <p:cNvSpPr txBox="1">
            <a:spLocks/>
          </p:cNvSpPr>
          <p:nvPr/>
        </p:nvSpPr>
        <p:spPr>
          <a:xfrm>
            <a:off x="934205" y="3677701"/>
            <a:ext cx="3365840" cy="800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Y seleccionamos “</a:t>
            </a:r>
            <a:r>
              <a:rPr lang="es-MX" sz="1400" err="1">
                <a:solidFill>
                  <a:schemeClr val="lt1"/>
                </a:solidFill>
              </a:rPr>
              <a:t>create</a:t>
            </a:r>
            <a:r>
              <a:rPr lang="es-MX" sz="1400">
                <a:solidFill>
                  <a:schemeClr val="lt1"/>
                </a:solidFill>
              </a:rPr>
              <a:t>” para que se empiece a construir nuestra aplicación web</a:t>
            </a:r>
          </a:p>
        </p:txBody>
      </p:sp>
      <p:cxnSp>
        <p:nvCxnSpPr>
          <p:cNvPr id="35" name="Conector recto de flecha 34">
            <a:extLst>
              <a:ext uri="{FF2B5EF4-FFF2-40B4-BE49-F238E27FC236}">
                <a16:creationId xmlns:a16="http://schemas.microsoft.com/office/drawing/2014/main" id="{5CD55298-8F20-9FA6-C6CC-66FAF8C75F92}"/>
              </a:ext>
            </a:extLst>
          </p:cNvPr>
          <p:cNvCxnSpPr>
            <a:cxnSpLocks/>
          </p:cNvCxnSpPr>
          <p:nvPr/>
        </p:nvCxnSpPr>
        <p:spPr>
          <a:xfrm>
            <a:off x="4022080" y="4156364"/>
            <a:ext cx="143500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8" name="Google Shape;1955;p54">
            <a:extLst>
              <a:ext uri="{FF2B5EF4-FFF2-40B4-BE49-F238E27FC236}">
                <a16:creationId xmlns:a16="http://schemas.microsoft.com/office/drawing/2014/main" id="{74E99648-786B-DFFB-C76B-CF041789C3B0}"/>
              </a:ext>
            </a:extLst>
          </p:cNvPr>
          <p:cNvSpPr txBox="1">
            <a:spLocks noGrp="1"/>
          </p:cNvSpPr>
          <p:nvPr>
            <p:ph type="title"/>
          </p:nvPr>
        </p:nvSpPr>
        <p:spPr>
          <a:xfrm>
            <a:off x="938500" y="445024"/>
            <a:ext cx="7186136" cy="909999"/>
          </a:xfrm>
          <a:prstGeom prst="rect">
            <a:avLst/>
          </a:prstGeom>
        </p:spPr>
        <p:txBody>
          <a:bodyPr spcFirstLastPara="1" wrap="square" lIns="91425" tIns="91425" rIns="91425" bIns="91425" anchor="t" anchorCtr="0">
            <a:noAutofit/>
          </a:bodyPr>
          <a:lstStyle/>
          <a:p>
            <a:pPr algn="l">
              <a:buClr>
                <a:schemeClr val="accent1"/>
              </a:buClr>
              <a:buSzPts val="2400"/>
            </a:pPr>
            <a:r>
              <a:rPr lang="es-MX" sz="2400">
                <a:solidFill>
                  <a:schemeClr val="accent1"/>
                </a:solidFill>
              </a:rPr>
              <a:t>Configuramos la importación del proyecto a </a:t>
            </a:r>
            <a:r>
              <a:rPr lang="es-MX" sz="2400" err="1">
                <a:solidFill>
                  <a:schemeClr val="accent1"/>
                </a:solidFill>
              </a:rPr>
              <a:t>OpenShift</a:t>
            </a:r>
            <a:endParaRPr sz="2400">
              <a:solidFill>
                <a:schemeClr val="accent1"/>
              </a:solidFill>
            </a:endParaRPr>
          </a:p>
        </p:txBody>
      </p:sp>
      <p:pic>
        <p:nvPicPr>
          <p:cNvPr id="49" name="Imagen 48">
            <a:extLst>
              <a:ext uri="{FF2B5EF4-FFF2-40B4-BE49-F238E27FC236}">
                <a16:creationId xmlns:a16="http://schemas.microsoft.com/office/drawing/2014/main" id="{6BB800C4-D8F0-4DE7-E978-1B484293B42A}"/>
              </a:ext>
            </a:extLst>
          </p:cNvPr>
          <p:cNvPicPr>
            <a:picLocks noChangeAspect="1"/>
          </p:cNvPicPr>
          <p:nvPr/>
        </p:nvPicPr>
        <p:blipFill>
          <a:blip r:embed="rId3"/>
          <a:stretch>
            <a:fillRect/>
          </a:stretch>
        </p:blipFill>
        <p:spPr>
          <a:xfrm>
            <a:off x="5564301" y="3856284"/>
            <a:ext cx="1943371" cy="600159"/>
          </a:xfrm>
          <a:prstGeom prst="rect">
            <a:avLst/>
          </a:prstGeom>
        </p:spPr>
      </p:pic>
      <p:pic>
        <p:nvPicPr>
          <p:cNvPr id="55" name="Imagen 54" descr="Interfaz de usuario gráfica, Texto, Aplicación&#10;&#10;Descripción generada automáticamente">
            <a:extLst>
              <a:ext uri="{FF2B5EF4-FFF2-40B4-BE49-F238E27FC236}">
                <a16:creationId xmlns:a16="http://schemas.microsoft.com/office/drawing/2014/main" id="{7ACB4D15-A7B5-6602-C844-D77D647D88D3}"/>
              </a:ext>
            </a:extLst>
          </p:cNvPr>
          <p:cNvPicPr>
            <a:picLocks noChangeAspect="1"/>
          </p:cNvPicPr>
          <p:nvPr/>
        </p:nvPicPr>
        <p:blipFill>
          <a:blip r:embed="rId4"/>
          <a:stretch>
            <a:fillRect/>
          </a:stretch>
        </p:blipFill>
        <p:spPr>
          <a:xfrm>
            <a:off x="5457083" y="1127011"/>
            <a:ext cx="3136705" cy="25506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Nuestra aplicación ya está lista!</a:t>
            </a:r>
            <a:endParaRPr/>
          </a:p>
        </p:txBody>
      </p:sp>
      <p:sp>
        <p:nvSpPr>
          <p:cNvPr id="5" name="Google Shape;1961;p54">
            <a:extLst>
              <a:ext uri="{FF2B5EF4-FFF2-40B4-BE49-F238E27FC236}">
                <a16:creationId xmlns:a16="http://schemas.microsoft.com/office/drawing/2014/main" id="{5D8E3674-CFD5-3BA0-105B-F8032A670D53}"/>
              </a:ext>
            </a:extLst>
          </p:cNvPr>
          <p:cNvSpPr txBox="1">
            <a:spLocks/>
          </p:cNvSpPr>
          <p:nvPr/>
        </p:nvSpPr>
        <p:spPr>
          <a:xfrm>
            <a:off x="938500" y="1475852"/>
            <a:ext cx="3378930" cy="1376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Ya importado y creada nuestra aplicación, podemos monitorearla y verla desde la plataforma </a:t>
            </a:r>
            <a:r>
              <a:rPr lang="es-MX" sz="1400" err="1">
                <a:solidFill>
                  <a:schemeClr val="lt1"/>
                </a:solidFill>
              </a:rPr>
              <a:t>OpenShift</a:t>
            </a:r>
            <a:endParaRPr lang="es-MX" sz="1400">
              <a:solidFill>
                <a:schemeClr val="lt1"/>
              </a:solidFill>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7" name="Conector recto de flecha 6">
            <a:extLst>
              <a:ext uri="{FF2B5EF4-FFF2-40B4-BE49-F238E27FC236}">
                <a16:creationId xmlns:a16="http://schemas.microsoft.com/office/drawing/2014/main" id="{CFDC37F6-BA98-290B-8F74-A48E592475D4}"/>
              </a:ext>
            </a:extLst>
          </p:cNvPr>
          <p:cNvCxnSpPr>
            <a:cxnSpLocks/>
          </p:cNvCxnSpPr>
          <p:nvPr/>
        </p:nvCxnSpPr>
        <p:spPr>
          <a:xfrm>
            <a:off x="4461358" y="2138741"/>
            <a:ext cx="144513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Google Shape;1961;p54">
            <a:extLst>
              <a:ext uri="{FF2B5EF4-FFF2-40B4-BE49-F238E27FC236}">
                <a16:creationId xmlns:a16="http://schemas.microsoft.com/office/drawing/2014/main" id="{D204AC94-43C5-23D3-6E45-31E3EAAF2DB1}"/>
              </a:ext>
            </a:extLst>
          </p:cNvPr>
          <p:cNvSpPr txBox="1">
            <a:spLocks/>
          </p:cNvSpPr>
          <p:nvPr/>
        </p:nvSpPr>
        <p:spPr>
          <a:xfrm>
            <a:off x="938500" y="2571750"/>
            <a:ext cx="4765310" cy="1193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Ahora nuestra aplicación web se volvió mucho más robusta a tolerar posibles fallas, ya que si esta deja de funcionar, el mismo sistema se encarga de recuperar y volver a subir la </a:t>
            </a:r>
            <a:r>
              <a:rPr lang="es-MX" sz="1400" err="1">
                <a:solidFill>
                  <a:schemeClr val="lt1"/>
                </a:solidFill>
              </a:rPr>
              <a:t>imágen</a:t>
            </a:r>
            <a:endParaRPr lang="es-MX" sz="1400">
              <a:solidFill>
                <a:schemeClr val="lt1"/>
              </a:solidFill>
            </a:endParaRPr>
          </a:p>
        </p:txBody>
      </p:sp>
      <p:pic>
        <p:nvPicPr>
          <p:cNvPr id="18" name="Imagen 17" descr="Imagen que contiene reloj&#10;&#10;Descripción generada automáticamente">
            <a:extLst>
              <a:ext uri="{FF2B5EF4-FFF2-40B4-BE49-F238E27FC236}">
                <a16:creationId xmlns:a16="http://schemas.microsoft.com/office/drawing/2014/main" id="{CC5C0F22-6167-6A4F-44DE-AC03877379D4}"/>
              </a:ext>
            </a:extLst>
          </p:cNvPr>
          <p:cNvPicPr>
            <a:picLocks noChangeAspect="1"/>
          </p:cNvPicPr>
          <p:nvPr/>
        </p:nvPicPr>
        <p:blipFill>
          <a:blip r:embed="rId3"/>
          <a:stretch>
            <a:fillRect/>
          </a:stretch>
        </p:blipFill>
        <p:spPr>
          <a:xfrm>
            <a:off x="6050422" y="996705"/>
            <a:ext cx="2927857" cy="2626732"/>
          </a:xfrm>
          <a:prstGeom prst="rect">
            <a:avLst/>
          </a:prstGeom>
        </p:spPr>
      </p:pic>
      <p:sp>
        <p:nvSpPr>
          <p:cNvPr id="19" name="Google Shape;1961;p54">
            <a:extLst>
              <a:ext uri="{FF2B5EF4-FFF2-40B4-BE49-F238E27FC236}">
                <a16:creationId xmlns:a16="http://schemas.microsoft.com/office/drawing/2014/main" id="{429A796F-9624-7013-4817-453B369997BC}"/>
              </a:ext>
            </a:extLst>
          </p:cNvPr>
          <p:cNvSpPr txBox="1">
            <a:spLocks/>
          </p:cNvSpPr>
          <p:nvPr/>
        </p:nvSpPr>
        <p:spPr>
          <a:xfrm>
            <a:off x="938500" y="3765369"/>
            <a:ext cx="7425383" cy="7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rgbClr val="FFAB40"/>
                </a:solidFill>
              </a:rPr>
              <a:t>Enlace: </a:t>
            </a:r>
            <a:r>
              <a:rPr lang="es-MX" sz="1400">
                <a:solidFill>
                  <a:srgbClr val="FFAB40"/>
                </a:solidFill>
                <a:hlinkClick r:id="rId4">
                  <a:extLst>
                    <a:ext uri="{A12FA001-AC4F-418D-AE19-62706E023703}">
                      <ahyp:hlinkClr xmlns:ahyp="http://schemas.microsoft.com/office/drawing/2018/hyperlinkcolor" val="tx"/>
                    </a:ext>
                  </a:extLst>
                </a:hlinkClick>
              </a:rPr>
              <a:t>http://carlos-restaurante.herokuapp.com/</a:t>
            </a:r>
            <a:endParaRPr lang="es-MX" sz="1400">
              <a:solidFill>
                <a:srgbClr val="FFAB4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Aplicación funcionando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Interfaz de usuario gráfica, Texto, Aplicación&#10;&#10;Descripción generada automáticamente">
            <a:extLst>
              <a:ext uri="{FF2B5EF4-FFF2-40B4-BE49-F238E27FC236}">
                <a16:creationId xmlns:a16="http://schemas.microsoft.com/office/drawing/2014/main" id="{B2E2584D-CEAF-B5C9-3F7F-86E472D0BDA1}"/>
              </a:ext>
            </a:extLst>
          </p:cNvPr>
          <p:cNvPicPr>
            <a:picLocks noChangeAspect="1"/>
          </p:cNvPicPr>
          <p:nvPr/>
        </p:nvPicPr>
        <p:blipFill>
          <a:blip r:embed="rId3"/>
          <a:stretch>
            <a:fillRect/>
          </a:stretch>
        </p:blipFill>
        <p:spPr>
          <a:xfrm>
            <a:off x="666284" y="1200356"/>
            <a:ext cx="7811431" cy="3039135"/>
          </a:xfrm>
          <a:prstGeom prst="rect">
            <a:avLst/>
          </a:prstGeom>
        </p:spPr>
      </p:pic>
    </p:spTree>
    <p:extLst>
      <p:ext uri="{BB962C8B-B14F-4D97-AF65-F5344CB8AC3E}">
        <p14:creationId xmlns:p14="http://schemas.microsoft.com/office/powerpoint/2010/main" val="534495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Aplicación funcionando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n 4" descr="Interfaz de usuario gráfica&#10;&#10;Descripción generada automáticamente">
            <a:extLst>
              <a:ext uri="{FF2B5EF4-FFF2-40B4-BE49-F238E27FC236}">
                <a16:creationId xmlns:a16="http://schemas.microsoft.com/office/drawing/2014/main" id="{AFCB0253-D48E-16CA-482A-89B9D4D28BEC}"/>
              </a:ext>
            </a:extLst>
          </p:cNvPr>
          <p:cNvPicPr>
            <a:picLocks noChangeAspect="1"/>
          </p:cNvPicPr>
          <p:nvPr/>
        </p:nvPicPr>
        <p:blipFill>
          <a:blip r:embed="rId3"/>
          <a:stretch>
            <a:fillRect/>
          </a:stretch>
        </p:blipFill>
        <p:spPr>
          <a:xfrm>
            <a:off x="1627926" y="1174970"/>
            <a:ext cx="5636042" cy="3416850"/>
          </a:xfrm>
          <a:prstGeom prst="rect">
            <a:avLst/>
          </a:prstGeom>
        </p:spPr>
      </p:pic>
    </p:spTree>
    <p:extLst>
      <p:ext uri="{BB962C8B-B14F-4D97-AF65-F5344CB8AC3E}">
        <p14:creationId xmlns:p14="http://schemas.microsoft.com/office/powerpoint/2010/main" val="3756168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Monitoreo de la web App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Captura de pantalla de un celular&#10;&#10;Descripción generada automáticamente">
            <a:extLst>
              <a:ext uri="{FF2B5EF4-FFF2-40B4-BE49-F238E27FC236}">
                <a16:creationId xmlns:a16="http://schemas.microsoft.com/office/drawing/2014/main" id="{8105924E-7640-8532-76D1-8046C80DB5FD}"/>
              </a:ext>
            </a:extLst>
          </p:cNvPr>
          <p:cNvPicPr>
            <a:picLocks noChangeAspect="1"/>
          </p:cNvPicPr>
          <p:nvPr/>
        </p:nvPicPr>
        <p:blipFill>
          <a:blip r:embed="rId3"/>
          <a:stretch>
            <a:fillRect/>
          </a:stretch>
        </p:blipFill>
        <p:spPr>
          <a:xfrm>
            <a:off x="1019364" y="1027707"/>
            <a:ext cx="2297069" cy="3975070"/>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F3D51BEB-6D2C-5D47-5678-35286A6A5946}"/>
              </a:ext>
            </a:extLst>
          </p:cNvPr>
          <p:cNvPicPr>
            <a:picLocks noChangeAspect="1"/>
          </p:cNvPicPr>
          <p:nvPr/>
        </p:nvPicPr>
        <p:blipFill>
          <a:blip r:embed="rId4"/>
          <a:stretch>
            <a:fillRect/>
          </a:stretch>
        </p:blipFill>
        <p:spPr>
          <a:xfrm>
            <a:off x="5572218" y="1027707"/>
            <a:ext cx="2386164" cy="3975070"/>
          </a:xfrm>
          <a:prstGeom prst="rect">
            <a:avLst/>
          </a:prstGeom>
        </p:spPr>
      </p:pic>
    </p:spTree>
    <p:extLst>
      <p:ext uri="{BB962C8B-B14F-4D97-AF65-F5344CB8AC3E}">
        <p14:creationId xmlns:p14="http://schemas.microsoft.com/office/powerpoint/2010/main" val="4292551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4"/>
            <a:ext cx="6415066" cy="9169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Editar el código de nuestro proyecto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n 4" descr="Texto&#10;&#10;Descripción generada automáticamente">
            <a:extLst>
              <a:ext uri="{FF2B5EF4-FFF2-40B4-BE49-F238E27FC236}">
                <a16:creationId xmlns:a16="http://schemas.microsoft.com/office/drawing/2014/main" id="{19F8EE25-5A4A-2D8C-C4A4-D49D3203BBF0}"/>
              </a:ext>
            </a:extLst>
          </p:cNvPr>
          <p:cNvPicPr>
            <a:picLocks noChangeAspect="1"/>
          </p:cNvPicPr>
          <p:nvPr/>
        </p:nvPicPr>
        <p:blipFill>
          <a:blip r:embed="rId3"/>
          <a:stretch>
            <a:fillRect/>
          </a:stretch>
        </p:blipFill>
        <p:spPr>
          <a:xfrm>
            <a:off x="450703" y="1393008"/>
            <a:ext cx="4469994" cy="3661102"/>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D2707C75-6DF5-BCB9-1EED-AF23DE8E4DD4}"/>
              </a:ext>
            </a:extLst>
          </p:cNvPr>
          <p:cNvPicPr>
            <a:picLocks noChangeAspect="1"/>
          </p:cNvPicPr>
          <p:nvPr/>
        </p:nvPicPr>
        <p:blipFill>
          <a:blip r:embed="rId4"/>
          <a:stretch>
            <a:fillRect/>
          </a:stretch>
        </p:blipFill>
        <p:spPr>
          <a:xfrm>
            <a:off x="5025636" y="1531995"/>
            <a:ext cx="4132902" cy="2534847"/>
          </a:xfrm>
          <a:prstGeom prst="rect">
            <a:avLst/>
          </a:prstGeom>
        </p:spPr>
      </p:pic>
    </p:spTree>
    <p:extLst>
      <p:ext uri="{BB962C8B-B14F-4D97-AF65-F5344CB8AC3E}">
        <p14:creationId xmlns:p14="http://schemas.microsoft.com/office/powerpoint/2010/main" val="1278539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79103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ChaosMonkey</a:t>
            </a:r>
            <a:endParaRPr/>
          </a:p>
        </p:txBody>
      </p:sp>
      <p:sp>
        <p:nvSpPr>
          <p:cNvPr id="274" name="Google Shape;274;p49"/>
          <p:cNvSpPr txBox="1">
            <a:spLocks noGrp="1"/>
          </p:cNvSpPr>
          <p:nvPr>
            <p:ph type="subTitle" idx="1"/>
          </p:nvPr>
        </p:nvSpPr>
        <p:spPr>
          <a:xfrm>
            <a:off x="2481900" y="294155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Eliminador de Clusters</a:t>
            </a:r>
            <a:endParaRPr/>
          </a:p>
        </p:txBody>
      </p:sp>
      <p:cxnSp>
        <p:nvCxnSpPr>
          <p:cNvPr id="275" name="Google Shape;275;p49"/>
          <p:cNvCxnSpPr/>
          <p:nvPr/>
        </p:nvCxnSpPr>
        <p:spPr>
          <a:xfrm>
            <a:off x="3190500" y="277630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3" descr="Icon&#10;&#10;Description automatically generated">
            <a:extLst>
              <a:ext uri="{FF2B5EF4-FFF2-40B4-BE49-F238E27FC236}">
                <a16:creationId xmlns:a16="http://schemas.microsoft.com/office/drawing/2014/main" id="{14BF058A-3CA9-7783-5E65-70E0C3F0AFF7}"/>
              </a:ext>
            </a:extLst>
          </p:cNvPr>
          <p:cNvPicPr>
            <a:picLocks noChangeAspect="1"/>
          </p:cNvPicPr>
          <p:nvPr/>
        </p:nvPicPr>
        <p:blipFill>
          <a:blip r:embed="rId3"/>
          <a:stretch>
            <a:fillRect/>
          </a:stretch>
        </p:blipFill>
        <p:spPr>
          <a:xfrm>
            <a:off x="3619057" y="-295799"/>
            <a:ext cx="1912531" cy="2153256"/>
          </a:xfrm>
          <a:prstGeom prst="rect">
            <a:avLst/>
          </a:prstGeom>
        </p:spPr>
      </p:pic>
    </p:spTree>
    <p:extLst>
      <p:ext uri="{BB962C8B-B14F-4D97-AF65-F5344CB8AC3E}">
        <p14:creationId xmlns:p14="http://schemas.microsoft.com/office/powerpoint/2010/main" val="2022208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4"/>
            <a:ext cx="7186136" cy="539713"/>
          </a:xfrm>
          <a:prstGeom prst="rect">
            <a:avLst/>
          </a:prstGeom>
        </p:spPr>
        <p:txBody>
          <a:bodyPr spcFirstLastPara="1" wrap="square" lIns="91425" tIns="91425" rIns="91425" bIns="91425" anchor="t" anchorCtr="0">
            <a:noAutofit/>
          </a:bodyPr>
          <a:lstStyle/>
          <a:p>
            <a:r>
              <a:rPr lang="es-MX"/>
              <a:t>Instalamos </a:t>
            </a:r>
            <a:r>
              <a:rPr lang="es-MX" err="1"/>
              <a:t>Cheeky</a:t>
            </a:r>
            <a:r>
              <a:rPr lang="es-MX"/>
              <a:t> </a:t>
            </a:r>
            <a:r>
              <a:rPr lang="es-MX" err="1"/>
              <a:t>Monkey</a:t>
            </a:r>
            <a:r>
              <a:rPr lang="es-MX"/>
              <a:t> (Chaos Tools)</a:t>
            </a: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Google Shape;1961;p54">
            <a:extLst>
              <a:ext uri="{FF2B5EF4-FFF2-40B4-BE49-F238E27FC236}">
                <a16:creationId xmlns:a16="http://schemas.microsoft.com/office/drawing/2014/main" id="{6CE2F2E9-E3D7-1714-E708-D7D153A62321}"/>
              </a:ext>
            </a:extLst>
          </p:cNvPr>
          <p:cNvSpPr txBox="1">
            <a:spLocks/>
          </p:cNvSpPr>
          <p:nvPr/>
        </p:nvSpPr>
        <p:spPr>
          <a:xfrm>
            <a:off x="938500" y="984737"/>
            <a:ext cx="7186136" cy="4073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1) Visitamos el siguiente repositorio: </a:t>
            </a:r>
            <a:r>
              <a:rPr lang="es-MX" sz="1400">
                <a:solidFill>
                  <a:schemeClr val="lt1"/>
                </a:solidFill>
                <a:hlinkClick r:id="rId3"/>
              </a:rPr>
              <a:t>https://github.com/richstokes/cheekymonkey</a:t>
            </a:r>
            <a:endParaRPr lang="es-MX" sz="1400">
              <a:solidFill>
                <a:schemeClr val="lt1"/>
              </a:solidFill>
            </a:endParaRPr>
          </a:p>
          <a:p>
            <a:pPr marL="0" indent="0">
              <a:spcAft>
                <a:spcPts val="1600"/>
              </a:spcAft>
              <a:buFont typeface="Montserrat"/>
              <a:buNone/>
            </a:pPr>
            <a:r>
              <a:rPr lang="es-MX" sz="1400">
                <a:solidFill>
                  <a:schemeClr val="lt1"/>
                </a:solidFill>
              </a:rPr>
              <a:t>2) Descargamos el repositorio de </a:t>
            </a:r>
            <a:r>
              <a:rPr lang="es-MX" sz="1400" err="1">
                <a:solidFill>
                  <a:schemeClr val="lt1"/>
                </a:solidFill>
              </a:rPr>
              <a:t>richstokes</a:t>
            </a:r>
            <a:r>
              <a:rPr lang="es-MX" sz="1400">
                <a:solidFill>
                  <a:schemeClr val="lt1"/>
                </a:solidFill>
              </a:rPr>
              <a:t> a nuestro ordenador, el cual contiene todos los archivos para ejecutar </a:t>
            </a:r>
            <a:r>
              <a:rPr lang="es-MX" sz="1400" err="1">
                <a:solidFill>
                  <a:schemeClr val="lt1"/>
                </a:solidFill>
              </a:rPr>
              <a:t>Cheeky</a:t>
            </a:r>
            <a:r>
              <a:rPr lang="es-MX" sz="1400">
                <a:solidFill>
                  <a:schemeClr val="lt1"/>
                </a:solidFill>
              </a:rPr>
              <a:t> </a:t>
            </a:r>
            <a:r>
              <a:rPr lang="es-MX" sz="1400" err="1">
                <a:solidFill>
                  <a:schemeClr val="lt1"/>
                </a:solidFill>
              </a:rPr>
              <a:t>Monkey</a:t>
            </a:r>
            <a:r>
              <a:rPr lang="es-MX" sz="1400">
                <a:solidFill>
                  <a:schemeClr val="lt1"/>
                </a:solidFill>
              </a:rPr>
              <a:t>.</a:t>
            </a:r>
          </a:p>
          <a:p>
            <a:pPr marL="0" indent="0">
              <a:spcAft>
                <a:spcPts val="1600"/>
              </a:spcAft>
              <a:buFont typeface="Montserrat"/>
              <a:buNone/>
            </a:pPr>
            <a:r>
              <a:rPr lang="es-MX" sz="1400">
                <a:solidFill>
                  <a:schemeClr val="lt1"/>
                </a:solidFill>
              </a:rPr>
              <a:t>3) Dentro de la carpeta de los archivos, ejecutamos el siguiente comando en una terminal:</a:t>
            </a:r>
          </a:p>
          <a:p>
            <a:pPr marL="0" indent="0">
              <a:spcAft>
                <a:spcPts val="1600"/>
              </a:spcAft>
              <a:buFont typeface="Montserrat"/>
              <a:buNone/>
            </a:pPr>
            <a:r>
              <a:rPr lang="en-US" sz="1400" i="1">
                <a:solidFill>
                  <a:srgbClr val="FFAB40"/>
                </a:solidFill>
              </a:rPr>
              <a:t>pip install -r requirements.txt</a:t>
            </a:r>
          </a:p>
          <a:p>
            <a:pPr marL="0" indent="0">
              <a:spcAft>
                <a:spcPts val="1600"/>
              </a:spcAft>
              <a:buNone/>
            </a:pPr>
            <a:r>
              <a:rPr lang="es-MX" sz="1400">
                <a:solidFill>
                  <a:schemeClr val="lt1"/>
                </a:solidFill>
              </a:rPr>
              <a:t>De esta forma se instalará  todo lo necesario para ejecutar el programa</a:t>
            </a:r>
          </a:p>
        </p:txBody>
      </p:sp>
      <p:pic>
        <p:nvPicPr>
          <p:cNvPr id="15" name="Imagen 14" descr="Texto&#10;&#10;Descripción generada automáticamente">
            <a:extLst>
              <a:ext uri="{FF2B5EF4-FFF2-40B4-BE49-F238E27FC236}">
                <a16:creationId xmlns:a16="http://schemas.microsoft.com/office/drawing/2014/main" id="{526D7F99-0FBE-EA4B-9EBA-F445A6930226}"/>
              </a:ext>
            </a:extLst>
          </p:cNvPr>
          <p:cNvPicPr>
            <a:picLocks noChangeAspect="1"/>
          </p:cNvPicPr>
          <p:nvPr/>
        </p:nvPicPr>
        <p:blipFill>
          <a:blip r:embed="rId4"/>
          <a:stretch>
            <a:fillRect/>
          </a:stretch>
        </p:blipFill>
        <p:spPr>
          <a:xfrm>
            <a:off x="667182" y="3624971"/>
            <a:ext cx="7809635" cy="1848687"/>
          </a:xfrm>
          <a:prstGeom prst="rect">
            <a:avLst/>
          </a:prstGeom>
        </p:spPr>
      </p:pic>
    </p:spTree>
    <p:extLst>
      <p:ext uri="{BB962C8B-B14F-4D97-AF65-F5344CB8AC3E}">
        <p14:creationId xmlns:p14="http://schemas.microsoft.com/office/powerpoint/2010/main" val="3600682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4"/>
            <a:ext cx="7186136" cy="539713"/>
          </a:xfrm>
          <a:prstGeom prst="rect">
            <a:avLst/>
          </a:prstGeom>
        </p:spPr>
        <p:txBody>
          <a:bodyPr spcFirstLastPara="1" wrap="square" lIns="91425" tIns="91425" rIns="91425" bIns="91425" anchor="t" anchorCtr="0">
            <a:noAutofit/>
          </a:bodyPr>
          <a:lstStyle/>
          <a:p>
            <a:r>
              <a:rPr lang="es-MX"/>
              <a:t>Ejecutamos </a:t>
            </a:r>
            <a:r>
              <a:rPr lang="es-MX" err="1"/>
              <a:t>Cheeky</a:t>
            </a:r>
            <a:r>
              <a:rPr lang="es-MX"/>
              <a:t> </a:t>
            </a:r>
            <a:r>
              <a:rPr lang="es-MX" err="1"/>
              <a:t>Monkey</a:t>
            </a:r>
            <a:r>
              <a:rPr lang="es-MX"/>
              <a:t> (Chaos Tools)</a:t>
            </a: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Google Shape;1961;p54">
            <a:extLst>
              <a:ext uri="{FF2B5EF4-FFF2-40B4-BE49-F238E27FC236}">
                <a16:creationId xmlns:a16="http://schemas.microsoft.com/office/drawing/2014/main" id="{6CE2F2E9-E3D7-1714-E708-D7D153A62321}"/>
              </a:ext>
            </a:extLst>
          </p:cNvPr>
          <p:cNvSpPr txBox="1">
            <a:spLocks/>
          </p:cNvSpPr>
          <p:nvPr/>
        </p:nvSpPr>
        <p:spPr>
          <a:xfrm>
            <a:off x="938500" y="984737"/>
            <a:ext cx="7186136" cy="4073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Una vez instalados los requerimientos, ya podemos correr el programa con el siguiente comando:</a:t>
            </a:r>
          </a:p>
          <a:p>
            <a:pPr marL="0" indent="0">
              <a:spcAft>
                <a:spcPts val="1600"/>
              </a:spcAft>
              <a:buFont typeface="Montserrat"/>
              <a:buNone/>
            </a:pPr>
            <a:r>
              <a:rPr lang="es-MX" sz="1400" i="1" err="1">
                <a:solidFill>
                  <a:srgbClr val="FFAB40"/>
                </a:solidFill>
              </a:rPr>
              <a:t>python</a:t>
            </a:r>
            <a:r>
              <a:rPr lang="es-MX" sz="1400" i="1">
                <a:solidFill>
                  <a:srgbClr val="FFAB40"/>
                </a:solidFill>
              </a:rPr>
              <a:t> cheekymonkey.py</a:t>
            </a:r>
          </a:p>
          <a:p>
            <a:pPr marL="0" indent="0">
              <a:spcAft>
                <a:spcPts val="1600"/>
              </a:spcAft>
              <a:buFont typeface="Montserrat"/>
              <a:buNone/>
            </a:pPr>
            <a:endParaRPr lang="es-MX" sz="1400">
              <a:solidFill>
                <a:schemeClr val="lt1"/>
              </a:solidFill>
            </a:endParaRPr>
          </a:p>
          <a:p>
            <a:pPr marL="0" indent="0">
              <a:spcAft>
                <a:spcPts val="1600"/>
              </a:spcAft>
              <a:buFont typeface="Montserrat"/>
              <a:buNone/>
            </a:pPr>
            <a:endParaRPr lang="es-MX" sz="1400">
              <a:solidFill>
                <a:schemeClr val="lt1"/>
              </a:solidFill>
            </a:endParaRPr>
          </a:p>
        </p:txBody>
      </p:sp>
      <p:pic>
        <p:nvPicPr>
          <p:cNvPr id="5" name="Imagen 4" descr="Imagen que contiene Diagrama&#10;&#10;Descripción generada automáticamente">
            <a:extLst>
              <a:ext uri="{FF2B5EF4-FFF2-40B4-BE49-F238E27FC236}">
                <a16:creationId xmlns:a16="http://schemas.microsoft.com/office/drawing/2014/main" id="{255E9F6E-3200-A0B1-3A64-F40D3ECE4EF3}"/>
              </a:ext>
            </a:extLst>
          </p:cNvPr>
          <p:cNvPicPr>
            <a:picLocks noChangeAspect="1"/>
          </p:cNvPicPr>
          <p:nvPr/>
        </p:nvPicPr>
        <p:blipFill>
          <a:blip r:embed="rId3"/>
          <a:stretch>
            <a:fillRect/>
          </a:stretch>
        </p:blipFill>
        <p:spPr>
          <a:xfrm>
            <a:off x="2544984" y="2270014"/>
            <a:ext cx="3973168" cy="2739203"/>
          </a:xfrm>
          <a:prstGeom prst="rect">
            <a:avLst/>
          </a:prstGeom>
        </p:spPr>
      </p:pic>
    </p:spTree>
    <p:extLst>
      <p:ext uri="{BB962C8B-B14F-4D97-AF65-F5344CB8AC3E}">
        <p14:creationId xmlns:p14="http://schemas.microsoft.com/office/powerpoint/2010/main" val="1298353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4"/>
            <a:ext cx="7186136" cy="539713"/>
          </a:xfrm>
          <a:prstGeom prst="rect">
            <a:avLst/>
          </a:prstGeom>
        </p:spPr>
        <p:txBody>
          <a:bodyPr spcFirstLastPara="1" wrap="square" lIns="91425" tIns="91425" rIns="91425" bIns="91425" anchor="t" anchorCtr="0">
            <a:noAutofit/>
          </a:bodyPr>
          <a:lstStyle/>
          <a:p>
            <a:r>
              <a:rPr lang="es-MX"/>
              <a:t>Demostración </a:t>
            </a:r>
            <a:r>
              <a:rPr lang="es-MX" err="1"/>
              <a:t>Cheeky</a:t>
            </a:r>
            <a:r>
              <a:rPr lang="es-MX"/>
              <a:t> </a:t>
            </a:r>
            <a:r>
              <a:rPr lang="es-MX" err="1"/>
              <a:t>Monkey</a:t>
            </a:r>
            <a:endParaRPr lang="es-MX"/>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Google Shape;1961;p54">
            <a:extLst>
              <a:ext uri="{FF2B5EF4-FFF2-40B4-BE49-F238E27FC236}">
                <a16:creationId xmlns:a16="http://schemas.microsoft.com/office/drawing/2014/main" id="{6CE2F2E9-E3D7-1714-E708-D7D153A62321}"/>
              </a:ext>
            </a:extLst>
          </p:cNvPr>
          <p:cNvSpPr txBox="1">
            <a:spLocks/>
          </p:cNvSpPr>
          <p:nvPr/>
        </p:nvSpPr>
        <p:spPr>
          <a:xfrm>
            <a:off x="938500" y="984738"/>
            <a:ext cx="7186136" cy="857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Video:</a:t>
            </a:r>
          </a:p>
          <a:p>
            <a:pPr marL="0" indent="0" algn="ctr">
              <a:spcAft>
                <a:spcPts val="1600"/>
              </a:spcAft>
              <a:buNone/>
            </a:pPr>
            <a:r>
              <a:rPr lang="es-MX" sz="1400">
                <a:hlinkClick r:id="rId3"/>
              </a:rPr>
              <a:t>https://youtu.be/17w8nXz66dc</a:t>
            </a:r>
            <a:endParaRPr lang="es-MX"/>
          </a:p>
          <a:p>
            <a:pPr marL="0" indent="0">
              <a:spcAft>
                <a:spcPts val="1600"/>
              </a:spcAft>
              <a:buNone/>
            </a:pPr>
            <a:endParaRPr lang="es-MX" sz="1400"/>
          </a:p>
        </p:txBody>
      </p:sp>
    </p:spTree>
    <p:extLst>
      <p:ext uri="{BB962C8B-B14F-4D97-AF65-F5344CB8AC3E}">
        <p14:creationId xmlns:p14="http://schemas.microsoft.com/office/powerpoint/2010/main" val="56251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a:t>
            </a:r>
            <a:endParaRPr>
              <a:solidFill>
                <a:schemeClr val="accent1"/>
              </a:solidFill>
            </a:endParaRPr>
          </a:p>
        </p:txBody>
      </p:sp>
      <p:sp>
        <p:nvSpPr>
          <p:cNvPr id="215" name="Google Shape;215;p44"/>
          <p:cNvSpPr txBox="1">
            <a:spLocks noGrp="1"/>
          </p:cNvSpPr>
          <p:nvPr>
            <p:ph type="body" idx="1"/>
          </p:nvPr>
        </p:nvSpPr>
        <p:spPr>
          <a:xfrm>
            <a:off x="938500" y="1659275"/>
            <a:ext cx="2977718" cy="2737234"/>
          </a:xfrm>
          <a:prstGeom prst="rect">
            <a:avLst/>
          </a:prstGeom>
        </p:spPr>
        <p:txBody>
          <a:bodyPr spcFirstLastPara="1" wrap="square" lIns="91425" tIns="91425" rIns="91425" bIns="91425" anchor="t" anchorCtr="0">
            <a:noAutofit/>
          </a:bodyPr>
          <a:lstStyle/>
          <a:p>
            <a:pPr marL="0" indent="0" algn="just">
              <a:buNone/>
            </a:pPr>
            <a:r>
              <a:rPr lang="es-MX" sz="1600"/>
              <a:t>Plataforma de sistema distribuido de código libre para la automatización del despliegue, ajuste de escala y manejo de aplicaciones en contenedores.</a:t>
            </a:r>
          </a:p>
        </p:txBody>
      </p:sp>
      <p:cxnSp>
        <p:nvCxnSpPr>
          <p:cNvPr id="216" name="Google Shape;216;p4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a:extLst>
              <a:ext uri="{FF2B5EF4-FFF2-40B4-BE49-F238E27FC236}">
                <a16:creationId xmlns:a16="http://schemas.microsoft.com/office/drawing/2014/main" id="{7BDFA5C2-B1E0-2EA2-9E56-3025D3BF6BB7}"/>
              </a:ext>
            </a:extLst>
          </p:cNvPr>
          <p:cNvPicPr>
            <a:picLocks noChangeAspect="1"/>
          </p:cNvPicPr>
          <p:nvPr/>
        </p:nvPicPr>
        <p:blipFill>
          <a:blip r:embed="rId3"/>
          <a:stretch>
            <a:fillRect/>
          </a:stretch>
        </p:blipFill>
        <p:spPr>
          <a:xfrm>
            <a:off x="4903470" y="1089660"/>
            <a:ext cx="2815590" cy="2815590"/>
          </a:xfrm>
          <a:prstGeom prst="rect">
            <a:avLst/>
          </a:prstGeom>
        </p:spPr>
      </p:pic>
    </p:spTree>
    <p:extLst>
      <p:ext uri="{BB962C8B-B14F-4D97-AF65-F5344CB8AC3E}">
        <p14:creationId xmlns:p14="http://schemas.microsoft.com/office/powerpoint/2010/main" val="2620401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4"/>
            <a:ext cx="7186136" cy="878618"/>
          </a:xfrm>
          <a:prstGeom prst="rect">
            <a:avLst/>
          </a:prstGeom>
        </p:spPr>
        <p:txBody>
          <a:bodyPr spcFirstLastPara="1" wrap="square" lIns="91425" tIns="91425" rIns="91425" bIns="91425" anchor="t" anchorCtr="0">
            <a:noAutofit/>
          </a:bodyPr>
          <a:lstStyle/>
          <a:p>
            <a:r>
              <a:rPr lang="es-MX"/>
              <a:t>Destruimos </a:t>
            </a:r>
            <a:r>
              <a:rPr lang="es-MX" err="1"/>
              <a:t>pods</a:t>
            </a:r>
            <a:r>
              <a:rPr lang="es-MX"/>
              <a:t> del proyecto (</a:t>
            </a:r>
            <a:r>
              <a:rPr lang="es-MX" err="1"/>
              <a:t>Cheeky</a:t>
            </a:r>
            <a:r>
              <a:rPr lang="es-MX"/>
              <a:t> </a:t>
            </a:r>
            <a:r>
              <a:rPr lang="es-MX" err="1"/>
              <a:t>Monkey</a:t>
            </a:r>
            <a:r>
              <a:rPr lang="es-MX"/>
              <a:t>)</a:t>
            </a: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Imagen 5" descr="Texto&#10;&#10;Descripción generada automáticamente">
            <a:extLst>
              <a:ext uri="{FF2B5EF4-FFF2-40B4-BE49-F238E27FC236}">
                <a16:creationId xmlns:a16="http://schemas.microsoft.com/office/drawing/2014/main" id="{A73BBE2E-A69E-7016-ADA9-69ADD70A1FD2}"/>
              </a:ext>
            </a:extLst>
          </p:cNvPr>
          <p:cNvPicPr>
            <a:picLocks noChangeAspect="1"/>
          </p:cNvPicPr>
          <p:nvPr/>
        </p:nvPicPr>
        <p:blipFill>
          <a:blip r:embed="rId3"/>
          <a:stretch>
            <a:fillRect/>
          </a:stretch>
        </p:blipFill>
        <p:spPr>
          <a:xfrm>
            <a:off x="430926" y="3050866"/>
            <a:ext cx="8282147" cy="1947599"/>
          </a:xfrm>
          <a:prstGeom prst="rect">
            <a:avLst/>
          </a:prstGeom>
        </p:spPr>
      </p:pic>
      <p:pic>
        <p:nvPicPr>
          <p:cNvPr id="8" name="Imagen 7" descr="Imagen de la pantalla de un celular de un mensaje en letras negras&#10;&#10;Descripción generada automáticamente con confianza baja">
            <a:extLst>
              <a:ext uri="{FF2B5EF4-FFF2-40B4-BE49-F238E27FC236}">
                <a16:creationId xmlns:a16="http://schemas.microsoft.com/office/drawing/2014/main" id="{11274E97-B485-A2B1-5190-A71D12E87326}"/>
              </a:ext>
            </a:extLst>
          </p:cNvPr>
          <p:cNvPicPr>
            <a:picLocks noChangeAspect="1"/>
          </p:cNvPicPr>
          <p:nvPr/>
        </p:nvPicPr>
        <p:blipFill>
          <a:blip r:embed="rId4"/>
          <a:stretch>
            <a:fillRect/>
          </a:stretch>
        </p:blipFill>
        <p:spPr>
          <a:xfrm>
            <a:off x="5107563" y="1438275"/>
            <a:ext cx="3962766" cy="1527813"/>
          </a:xfrm>
          <a:prstGeom prst="rect">
            <a:avLst/>
          </a:prstGeom>
        </p:spPr>
      </p:pic>
      <p:pic>
        <p:nvPicPr>
          <p:cNvPr id="12" name="Imagen 11" descr="Texto&#10;&#10;Descripción generada automáticamente">
            <a:extLst>
              <a:ext uri="{FF2B5EF4-FFF2-40B4-BE49-F238E27FC236}">
                <a16:creationId xmlns:a16="http://schemas.microsoft.com/office/drawing/2014/main" id="{216A1D65-79D0-CD9E-1DB5-8CAD2AF5B09C}"/>
              </a:ext>
            </a:extLst>
          </p:cNvPr>
          <p:cNvPicPr>
            <a:picLocks noChangeAspect="1"/>
          </p:cNvPicPr>
          <p:nvPr/>
        </p:nvPicPr>
        <p:blipFill>
          <a:blip r:embed="rId5"/>
          <a:stretch>
            <a:fillRect/>
          </a:stretch>
        </p:blipFill>
        <p:spPr>
          <a:xfrm>
            <a:off x="784781" y="1438275"/>
            <a:ext cx="3422724" cy="991812"/>
          </a:xfrm>
          <a:prstGeom prst="rect">
            <a:avLst/>
          </a:prstGeom>
        </p:spPr>
      </p:pic>
    </p:spTree>
    <p:extLst>
      <p:ext uri="{BB962C8B-B14F-4D97-AF65-F5344CB8AC3E}">
        <p14:creationId xmlns:p14="http://schemas.microsoft.com/office/powerpoint/2010/main" val="2367912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6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Conclusión</a:t>
            </a:r>
            <a:endParaRPr/>
          </a:p>
        </p:txBody>
      </p:sp>
      <p:cxnSp>
        <p:nvCxnSpPr>
          <p:cNvPr id="2053" name="Google Shape;2053;p60"/>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4" name="Google Shape;2054;p60"/>
          <p:cNvSpPr/>
          <p:nvPr/>
        </p:nvSpPr>
        <p:spPr>
          <a:xfrm>
            <a:off x="-411992" y="1124405"/>
            <a:ext cx="5393234" cy="5393234"/>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txBox="1">
            <a:spLocks noGrp="1"/>
          </p:cNvSpPr>
          <p:nvPr>
            <p:ph type="subTitle" idx="4294967295"/>
          </p:nvPr>
        </p:nvSpPr>
        <p:spPr>
          <a:xfrm>
            <a:off x="420876" y="1853522"/>
            <a:ext cx="3733714" cy="295365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6"/>
                </a:solidFill>
              </a:rPr>
              <a:t>Haber desarrollado este proyecto utilizando diferentes herramientas desde Docker en conjunto con kubernetes, e Istio, nos brinda una aplicación mucho más robusta en cuanto a ser tolerante a posibles fallas, e incluso mucho más sencilla de monitorear utilizando otras herramientas como Kiali y OpenShift, además, esta estructura nos ayudará a ser más ágiles y conseguir atender nuestras necesidades de una forma estructurada y probada.</a:t>
            </a:r>
          </a:p>
        </p:txBody>
      </p:sp>
      <p:pic>
        <p:nvPicPr>
          <p:cNvPr id="1026" name="Picture 2" descr="Programador - Iconos gratis de personas">
            <a:extLst>
              <a:ext uri="{FF2B5EF4-FFF2-40B4-BE49-F238E27FC236}">
                <a16:creationId xmlns:a16="http://schemas.microsoft.com/office/drawing/2014/main" id="{282ABAB8-27D0-7D3B-D64F-4D425CA10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82" y="350760"/>
            <a:ext cx="2616244" cy="26162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Repositorio del proyecto</a:t>
            </a:r>
            <a:endParaRPr/>
          </a:p>
        </p:txBody>
      </p:sp>
      <p:sp>
        <p:nvSpPr>
          <p:cNvPr id="2191" name="Google Shape;2191;p70"/>
          <p:cNvSpPr txBox="1">
            <a:spLocks noGrp="1"/>
          </p:cNvSpPr>
          <p:nvPr>
            <p:ph type="body" idx="1"/>
          </p:nvPr>
        </p:nvSpPr>
        <p:spPr>
          <a:xfrm>
            <a:off x="938500" y="1659275"/>
            <a:ext cx="6391940" cy="6171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2000" b="1">
                <a:hlinkClick r:id="rId3"/>
              </a:rPr>
              <a:t>https://github.com/chrisIAM21/ProyectoFinal</a:t>
            </a:r>
            <a:endParaRPr lang="es-MX" sz="2000" b="1"/>
          </a:p>
          <a:p>
            <a:pPr marL="0" lvl="0" indent="0" algn="l" rtl="0">
              <a:spcBef>
                <a:spcPts val="0"/>
              </a:spcBef>
              <a:spcAft>
                <a:spcPts val="0"/>
              </a:spcAft>
              <a:buNone/>
            </a:pPr>
            <a:endParaRPr/>
          </a:p>
        </p:txBody>
      </p:sp>
      <p:cxnSp>
        <p:nvCxnSpPr>
          <p:cNvPr id="2192" name="Google Shape;2192;p70"/>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Google Shape;2184;p69">
            <a:extLst>
              <a:ext uri="{FF2B5EF4-FFF2-40B4-BE49-F238E27FC236}">
                <a16:creationId xmlns:a16="http://schemas.microsoft.com/office/drawing/2014/main" id="{43E5991C-4DA9-8BBE-2554-AFEC5DFFA247}"/>
              </a:ext>
            </a:extLst>
          </p:cNvPr>
          <p:cNvPicPr preferRelativeResize="0"/>
          <p:nvPr/>
        </p:nvPicPr>
        <p:blipFill>
          <a:blip r:embed="rId4">
            <a:alphaModFix/>
          </a:blip>
          <a:stretch>
            <a:fillRect/>
          </a:stretch>
        </p:blipFill>
        <p:spPr>
          <a:xfrm>
            <a:off x="0" y="2571750"/>
            <a:ext cx="6490322" cy="18595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529275"/>
            <a:ext cx="3657300" cy="2042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¿Qué es Istio?</a:t>
            </a:r>
            <a:endParaRPr sz="4000"/>
          </a:p>
        </p:txBody>
      </p:sp>
      <p:sp>
        <p:nvSpPr>
          <p:cNvPr id="195" name="Google Shape;195;p41"/>
          <p:cNvSpPr txBox="1">
            <a:spLocks noGrp="1"/>
          </p:cNvSpPr>
          <p:nvPr>
            <p:ph type="subTitle" idx="1"/>
          </p:nvPr>
        </p:nvSpPr>
        <p:spPr>
          <a:xfrm>
            <a:off x="4144050" y="2864049"/>
            <a:ext cx="3940200" cy="17501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err="1"/>
              <a:t>Istio</a:t>
            </a:r>
            <a:r>
              <a:rPr lang="es-MX"/>
              <a:t> es una malla de servicios (es decir, una capa de redes de servicios modernizada) que ofrece una manera transparente e independiente de cualquier lenguaje de automatizar las funciones de red de una aplicación de forma flexible y sencilla.</a:t>
            </a:r>
          </a:p>
        </p:txBody>
      </p:sp>
      <p:pic>
        <p:nvPicPr>
          <p:cNvPr id="10242" name="Picture 2" descr="Istio">
            <a:extLst>
              <a:ext uri="{FF2B5EF4-FFF2-40B4-BE49-F238E27FC236}">
                <a16:creationId xmlns:a16="http://schemas.microsoft.com/office/drawing/2014/main" id="{27B0D0DE-55FD-7A99-8A80-771E58794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20" y="874059"/>
            <a:ext cx="3146612" cy="314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300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978880" y="452645"/>
            <a:ext cx="2977718" cy="94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OpenShift</a:t>
            </a:r>
            <a:endParaRPr lang="en-US">
              <a:solidFill>
                <a:schemeClr val="accent1"/>
              </a:solidFill>
            </a:endParaRPr>
          </a:p>
        </p:txBody>
      </p:sp>
      <p:sp>
        <p:nvSpPr>
          <p:cNvPr id="215" name="Google Shape;215;p44"/>
          <p:cNvSpPr txBox="1">
            <a:spLocks noGrp="1"/>
          </p:cNvSpPr>
          <p:nvPr>
            <p:ph type="body" idx="1"/>
          </p:nvPr>
        </p:nvSpPr>
        <p:spPr>
          <a:xfrm>
            <a:off x="3978880" y="1666895"/>
            <a:ext cx="2977718" cy="2737234"/>
          </a:xfrm>
          <a:prstGeom prst="rect">
            <a:avLst/>
          </a:prstGeom>
        </p:spPr>
        <p:txBody>
          <a:bodyPr spcFirstLastPara="1" wrap="square" lIns="91425" tIns="91425" rIns="91425" bIns="91425" anchor="t" anchorCtr="0">
            <a:noAutofit/>
          </a:bodyPr>
          <a:lstStyle/>
          <a:p>
            <a:pPr marL="0" indent="0" algn="just">
              <a:buNone/>
            </a:pPr>
            <a:r>
              <a:rPr lang="es-MX" sz="1600" err="1"/>
              <a:t>Openshift</a:t>
            </a:r>
            <a:r>
              <a:rPr lang="es-MX" sz="1600"/>
              <a:t> Container </a:t>
            </a:r>
            <a:r>
              <a:rPr lang="es-MX" sz="1600" err="1"/>
              <a:t>Platform</a:t>
            </a:r>
            <a:r>
              <a:rPr lang="es-MX" sz="1600"/>
              <a:t>, es un producto en la nube de plataforma como servicio de Red </a:t>
            </a:r>
            <a:r>
              <a:rPr lang="es-MX" sz="1600" err="1"/>
              <a:t>Hat</a:t>
            </a:r>
            <a:r>
              <a:rPr lang="es-MX" sz="1600"/>
              <a:t>. Los desarrolladores pueden usar Git para desplegar sus aplicaciones Web en los diferentes lenguajes de la plataforma.</a:t>
            </a:r>
          </a:p>
        </p:txBody>
      </p:sp>
      <p:cxnSp>
        <p:nvCxnSpPr>
          <p:cNvPr id="216" name="Google Shape;216;p44"/>
          <p:cNvCxnSpPr/>
          <p:nvPr/>
        </p:nvCxnSpPr>
        <p:spPr>
          <a:xfrm>
            <a:off x="4066580" y="42164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146" name="Picture 2" descr="OpenShift Toolkit by Red Hat - IntelliJ IDEs Plugin | Marketplace">
            <a:extLst>
              <a:ext uri="{FF2B5EF4-FFF2-40B4-BE49-F238E27FC236}">
                <a16:creationId xmlns:a16="http://schemas.microsoft.com/office/drawing/2014/main" id="{54A6E222-630C-0FC3-AFC4-44EC099FC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77" y="917488"/>
            <a:ext cx="3308523" cy="3308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52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18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Estructura del </a:t>
            </a:r>
            <a:br>
              <a:rPr lang="en"/>
            </a:br>
            <a:r>
              <a:rPr lang="en"/>
              <a:t>proyecto</a:t>
            </a:r>
            <a:endParaRPr/>
          </a:p>
        </p:txBody>
      </p:sp>
      <p:cxnSp>
        <p:nvCxnSpPr>
          <p:cNvPr id="275" name="Google Shape;275;p49"/>
          <p:cNvCxnSpPr/>
          <p:nvPr/>
        </p:nvCxnSpPr>
        <p:spPr>
          <a:xfrm>
            <a:off x="3190500" y="235427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1704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3076" name="Picture 4" descr="Django Tutorial: Building a Basic Web App Using Django Python - SkySilk  Cloud Blog">
            <a:extLst>
              <a:ext uri="{FF2B5EF4-FFF2-40B4-BE49-F238E27FC236}">
                <a16:creationId xmlns:a16="http://schemas.microsoft.com/office/drawing/2014/main" id="{4AEDE64A-3489-9B33-8C6E-1B72503A1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282" y="755116"/>
            <a:ext cx="2323821" cy="13071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 crash course on Docker. Ramp up on Docker in minutes via a… | by Yevgeniy  Brikman | Gruntwork">
            <a:extLst>
              <a:ext uri="{FF2B5EF4-FFF2-40B4-BE49-F238E27FC236}">
                <a16:creationId xmlns:a16="http://schemas.microsoft.com/office/drawing/2014/main" id="{80DF9940-264D-4340-A007-893A0F140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226" y="586468"/>
            <a:ext cx="1726078" cy="147579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penShift for Dummies - Part 1 - DEV Community 👩‍💻👨‍💻">
            <a:extLst>
              <a:ext uri="{FF2B5EF4-FFF2-40B4-BE49-F238E27FC236}">
                <a16:creationId xmlns:a16="http://schemas.microsoft.com/office/drawing/2014/main" id="{EB0F88D3-5B78-47EC-CF02-EFEE0CA366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195" b="28722"/>
          <a:stretch/>
        </p:blipFill>
        <p:spPr bwMode="auto">
          <a:xfrm>
            <a:off x="199179" y="2914077"/>
            <a:ext cx="3140364" cy="94060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Kubernetes en AWS | Amazon Web Services">
            <a:extLst>
              <a:ext uri="{FF2B5EF4-FFF2-40B4-BE49-F238E27FC236}">
                <a16:creationId xmlns:a16="http://schemas.microsoft.com/office/drawing/2014/main" id="{0CFDB202-C869-40C4-B515-F21A3969AE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081" y="1943899"/>
            <a:ext cx="2286000" cy="17335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recto de flecha 16">
            <a:extLst>
              <a:ext uri="{FF2B5EF4-FFF2-40B4-BE49-F238E27FC236}">
                <a16:creationId xmlns:a16="http://schemas.microsoft.com/office/drawing/2014/main" id="{4FABCBD9-7FF3-4D3A-3833-21787FCEFBBD}"/>
              </a:ext>
            </a:extLst>
          </p:cNvPr>
          <p:cNvCxnSpPr>
            <a:cxnSpLocks/>
            <a:stCxn id="3076" idx="3"/>
          </p:cNvCxnSpPr>
          <p:nvPr/>
        </p:nvCxnSpPr>
        <p:spPr>
          <a:xfrm>
            <a:off x="3568103" y="1408691"/>
            <a:ext cx="1074235" cy="163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3E943293-FB66-4011-01D9-8A38B83F3C35}"/>
              </a:ext>
            </a:extLst>
          </p:cNvPr>
          <p:cNvCxnSpPr>
            <a:cxnSpLocks/>
          </p:cNvCxnSpPr>
          <p:nvPr/>
        </p:nvCxnSpPr>
        <p:spPr>
          <a:xfrm>
            <a:off x="6607765" y="1425089"/>
            <a:ext cx="701041" cy="518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BA2C5258-CABE-6DC4-5BA7-2779334D8F78}"/>
              </a:ext>
            </a:extLst>
          </p:cNvPr>
          <p:cNvCxnSpPr>
            <a:cxnSpLocks/>
          </p:cNvCxnSpPr>
          <p:nvPr/>
        </p:nvCxnSpPr>
        <p:spPr>
          <a:xfrm flipH="1" flipV="1">
            <a:off x="3345899" y="3540110"/>
            <a:ext cx="895228" cy="3219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Istio">
            <a:extLst>
              <a:ext uri="{FF2B5EF4-FFF2-40B4-BE49-F238E27FC236}">
                <a16:creationId xmlns:a16="http://schemas.microsoft.com/office/drawing/2014/main" id="{89B4B0E3-0DFD-232C-2C7B-284B97910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7483" y="3061560"/>
            <a:ext cx="1918244" cy="191824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de flecha 13">
            <a:extLst>
              <a:ext uri="{FF2B5EF4-FFF2-40B4-BE49-F238E27FC236}">
                <a16:creationId xmlns:a16="http://schemas.microsoft.com/office/drawing/2014/main" id="{FC96E6DE-1290-F44B-89F3-9F600ACD5AAD}"/>
              </a:ext>
            </a:extLst>
          </p:cNvPr>
          <p:cNvCxnSpPr>
            <a:cxnSpLocks/>
            <a:endCxn id="4098" idx="3"/>
          </p:cNvCxnSpPr>
          <p:nvPr/>
        </p:nvCxnSpPr>
        <p:spPr>
          <a:xfrm flipH="1">
            <a:off x="6165727" y="3580370"/>
            <a:ext cx="442038" cy="4403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Título 2">
            <a:extLst>
              <a:ext uri="{FF2B5EF4-FFF2-40B4-BE49-F238E27FC236}">
                <a16:creationId xmlns:a16="http://schemas.microsoft.com/office/drawing/2014/main" id="{123676DE-B25B-BBB1-AE69-AE1442EA1967}"/>
              </a:ext>
            </a:extLst>
          </p:cNvPr>
          <p:cNvSpPr>
            <a:spLocks noGrp="1"/>
          </p:cNvSpPr>
          <p:nvPr>
            <p:ph type="title" idx="6"/>
          </p:nvPr>
        </p:nvSpPr>
        <p:spPr/>
        <p:txBody>
          <a:bodyPr/>
          <a:lstStyle/>
          <a:p>
            <a:endParaRPr lang="es-MX"/>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52</Slides>
  <Notes>46</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Futuristic Background by Slidesgo</vt:lpstr>
      <vt:lpstr>Proyecto</vt:lpstr>
      <vt:lpstr>¿De que trata nuestra aplicación?</vt:lpstr>
      <vt:lpstr>¿Qué es Docker?</vt:lpstr>
      <vt:lpstr>Docker o Docker Compose</vt:lpstr>
      <vt:lpstr>Kubernetes</vt:lpstr>
      <vt:lpstr>¿Qué es Istio?</vt:lpstr>
      <vt:lpstr>OpenShift</vt:lpstr>
      <vt:lpstr>Estructura del  proyecto</vt:lpstr>
      <vt:lpstr>PowerPoint Presentation</vt:lpstr>
      <vt:lpstr>Estructura de la web App</vt:lpstr>
      <vt:lpstr>PowerPoint Presentation</vt:lpstr>
      <vt:lpstr>Home</vt:lpstr>
      <vt:lpstr>Registro y Login</vt:lpstr>
      <vt:lpstr>PowerPoint Presentation</vt:lpstr>
      <vt:lpstr>PowerPoint Presentation</vt:lpstr>
      <vt:lpstr>PowerPoint Presentation</vt:lpstr>
      <vt:lpstr>USO</vt:lpstr>
      <vt:lpstr>Creación de imágen con Dockefile</vt:lpstr>
      <vt:lpstr>Creación de archivo Dockerfile</vt:lpstr>
      <vt:lpstr>Construcción de imagen para Docker</vt:lpstr>
      <vt:lpstr>Ejecutamos imagen de Docker</vt:lpstr>
      <vt:lpstr>Subir contenedor a DockerHub</vt:lpstr>
      <vt:lpstr>Subir contenedor a DockerHub</vt:lpstr>
      <vt:lpstr>Kubernetes</vt:lpstr>
      <vt:lpstr>Iniciamos minikube</vt:lpstr>
      <vt:lpstr>Ver el puerto donde se encuentra la imágen Docker</vt:lpstr>
      <vt:lpstr>Verificación de los pods</vt:lpstr>
      <vt:lpstr>Verificación de los servicios</vt:lpstr>
      <vt:lpstr>Ejecutamos el panel minikube</vt:lpstr>
      <vt:lpstr>Ya podemos acceder al panel minikube</vt:lpstr>
      <vt:lpstr>Ya podemos acceder al panel minikube</vt:lpstr>
      <vt:lpstr>Istio</vt:lpstr>
      <vt:lpstr>Generamos los archivos de configuración</vt:lpstr>
      <vt:lpstr>Software de Istio</vt:lpstr>
      <vt:lpstr>Acceder a Kiali</vt:lpstr>
      <vt:lpstr>Funcionamiento de kiali!</vt:lpstr>
      <vt:lpstr>OpenShift</vt:lpstr>
      <vt:lpstr>Añadimos el proyecto para ejecutarse en la plataforma OpenShift</vt:lpstr>
      <vt:lpstr>Configuramos la importación del proyecto a OpenShift</vt:lpstr>
      <vt:lpstr>Configuramos la importación del proyecto a OpenShift</vt:lpstr>
      <vt:lpstr>Nuestra aplicación ya está lista!</vt:lpstr>
      <vt:lpstr>Aplicación funcionando desde OpenShift</vt:lpstr>
      <vt:lpstr>Aplicación funcionando desde OpenShift</vt:lpstr>
      <vt:lpstr>Monitoreo de la web App desde OpenShift</vt:lpstr>
      <vt:lpstr>Editar el código de nuestro proyecto desde OpenShift</vt:lpstr>
      <vt:lpstr>ChaosMonkey</vt:lpstr>
      <vt:lpstr>Instalamos Cheeky Monkey (Chaos Tools)</vt:lpstr>
      <vt:lpstr>Ejecutamos Cheeky Monkey (Chaos Tools)</vt:lpstr>
      <vt:lpstr>Demostración Cheeky Monkey</vt:lpstr>
      <vt:lpstr>Destruimos pods del proyecto (Cheeky Monkey)</vt:lpstr>
      <vt:lpstr>Conclusión</vt:lpstr>
      <vt:lpstr>Repositorio del proyecto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cp:revision>3</cp:revision>
  <dcterms:modified xsi:type="dcterms:W3CDTF">2022-12-05T00:22:37Z</dcterms:modified>
</cp:coreProperties>
</file>